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8" r:id="rId2"/>
  </p:sldMasterIdLst>
  <p:handoutMasterIdLst>
    <p:handoutMasterId r:id="rId25"/>
  </p:handoutMasterIdLst>
  <p:sldIdLst>
    <p:sldId id="296" r:id="rId3"/>
    <p:sldId id="260" r:id="rId4"/>
    <p:sldId id="297" r:id="rId5"/>
    <p:sldId id="301" r:id="rId6"/>
    <p:sldId id="298" r:id="rId7"/>
    <p:sldId id="261" r:id="rId8"/>
    <p:sldId id="266" r:id="rId9"/>
    <p:sldId id="281" r:id="rId10"/>
    <p:sldId id="300" r:id="rId11"/>
    <p:sldId id="289" r:id="rId12"/>
    <p:sldId id="290" r:id="rId13"/>
    <p:sldId id="275" r:id="rId14"/>
    <p:sldId id="286" r:id="rId15"/>
    <p:sldId id="287" r:id="rId16"/>
    <p:sldId id="282" r:id="rId17"/>
    <p:sldId id="292" r:id="rId18"/>
    <p:sldId id="285" r:id="rId19"/>
    <p:sldId id="293" r:id="rId20"/>
    <p:sldId id="291" r:id="rId21"/>
    <p:sldId id="299" r:id="rId22"/>
    <p:sldId id="283" r:id="rId23"/>
    <p:sldId id="288" r:id="rId24"/>
  </p:sldIdLst>
  <p:sldSz cx="9144000" cy="6858000" type="screen4x3"/>
  <p:notesSz cx="6797675" cy="9926638"/>
  <p:defaultTextStyle>
    <a:defPPr>
      <a:defRPr lang="en-GB"/>
    </a:defPPr>
    <a:lvl1pPr algn="l" rtl="0" fontAlgn="base">
      <a:spcBef>
        <a:spcPct val="0"/>
      </a:spcBef>
      <a:spcAft>
        <a:spcPct val="0"/>
      </a:spcAft>
      <a:defRPr sz="2200" kern="1200">
        <a:solidFill>
          <a:schemeClr val="tx1"/>
        </a:solidFill>
        <a:latin typeface="Comic Sans MS" pitchFamily="66" charset="0"/>
        <a:ea typeface="+mn-ea"/>
        <a:cs typeface="+mn-cs"/>
      </a:defRPr>
    </a:lvl1pPr>
    <a:lvl2pPr marL="457200" algn="l" rtl="0" fontAlgn="base">
      <a:spcBef>
        <a:spcPct val="0"/>
      </a:spcBef>
      <a:spcAft>
        <a:spcPct val="0"/>
      </a:spcAft>
      <a:defRPr sz="2200" kern="1200">
        <a:solidFill>
          <a:schemeClr val="tx1"/>
        </a:solidFill>
        <a:latin typeface="Comic Sans MS" pitchFamily="66" charset="0"/>
        <a:ea typeface="+mn-ea"/>
        <a:cs typeface="+mn-cs"/>
      </a:defRPr>
    </a:lvl2pPr>
    <a:lvl3pPr marL="914400" algn="l" rtl="0" fontAlgn="base">
      <a:spcBef>
        <a:spcPct val="0"/>
      </a:spcBef>
      <a:spcAft>
        <a:spcPct val="0"/>
      </a:spcAft>
      <a:defRPr sz="2200" kern="1200">
        <a:solidFill>
          <a:schemeClr val="tx1"/>
        </a:solidFill>
        <a:latin typeface="Comic Sans MS" pitchFamily="66" charset="0"/>
        <a:ea typeface="+mn-ea"/>
        <a:cs typeface="+mn-cs"/>
      </a:defRPr>
    </a:lvl3pPr>
    <a:lvl4pPr marL="1371600" algn="l" rtl="0" fontAlgn="base">
      <a:spcBef>
        <a:spcPct val="0"/>
      </a:spcBef>
      <a:spcAft>
        <a:spcPct val="0"/>
      </a:spcAft>
      <a:defRPr sz="2200" kern="1200">
        <a:solidFill>
          <a:schemeClr val="tx1"/>
        </a:solidFill>
        <a:latin typeface="Comic Sans MS" pitchFamily="66" charset="0"/>
        <a:ea typeface="+mn-ea"/>
        <a:cs typeface="+mn-cs"/>
      </a:defRPr>
    </a:lvl4pPr>
    <a:lvl5pPr marL="1828800" algn="l" rtl="0" fontAlgn="base">
      <a:spcBef>
        <a:spcPct val="0"/>
      </a:spcBef>
      <a:spcAft>
        <a:spcPct val="0"/>
      </a:spcAft>
      <a:defRPr sz="2200" kern="1200">
        <a:solidFill>
          <a:schemeClr val="tx1"/>
        </a:solidFill>
        <a:latin typeface="Comic Sans MS" pitchFamily="66" charset="0"/>
        <a:ea typeface="+mn-ea"/>
        <a:cs typeface="+mn-cs"/>
      </a:defRPr>
    </a:lvl5pPr>
    <a:lvl6pPr marL="2286000" algn="l" defTabSz="914400" rtl="0" eaLnBrk="1" latinLnBrk="0" hangingPunct="1">
      <a:defRPr sz="2200" kern="1200">
        <a:solidFill>
          <a:schemeClr val="tx1"/>
        </a:solidFill>
        <a:latin typeface="Comic Sans MS" pitchFamily="66" charset="0"/>
        <a:ea typeface="+mn-ea"/>
        <a:cs typeface="+mn-cs"/>
      </a:defRPr>
    </a:lvl6pPr>
    <a:lvl7pPr marL="2743200" algn="l" defTabSz="914400" rtl="0" eaLnBrk="1" latinLnBrk="0" hangingPunct="1">
      <a:defRPr sz="2200" kern="1200">
        <a:solidFill>
          <a:schemeClr val="tx1"/>
        </a:solidFill>
        <a:latin typeface="Comic Sans MS" pitchFamily="66" charset="0"/>
        <a:ea typeface="+mn-ea"/>
        <a:cs typeface="+mn-cs"/>
      </a:defRPr>
    </a:lvl7pPr>
    <a:lvl8pPr marL="3200400" algn="l" defTabSz="914400" rtl="0" eaLnBrk="1" latinLnBrk="0" hangingPunct="1">
      <a:defRPr sz="2200" kern="1200">
        <a:solidFill>
          <a:schemeClr val="tx1"/>
        </a:solidFill>
        <a:latin typeface="Comic Sans MS" pitchFamily="66" charset="0"/>
        <a:ea typeface="+mn-ea"/>
        <a:cs typeface="+mn-cs"/>
      </a:defRPr>
    </a:lvl8pPr>
    <a:lvl9pPr marL="3657600" algn="l" defTabSz="914400" rtl="0" eaLnBrk="1" latinLnBrk="0" hangingPunct="1">
      <a:defRPr sz="2200" kern="1200">
        <a:solidFill>
          <a:schemeClr val="tx1"/>
        </a:solidFill>
        <a:latin typeface="Comic Sans MS" pitchFamily="66" charset="0"/>
        <a:ea typeface="+mn-ea"/>
        <a:cs typeface="+mn-cs"/>
      </a:defRPr>
    </a:lvl9pPr>
  </p:defaultTextStyle>
  <p:extLst>
    <p:ext uri="{521415D9-36F7-43E2-AB2F-B90AF26B5E84}">
      <p14:sectionLst xmlns:p14="http://schemas.microsoft.com/office/powerpoint/2010/main">
        <p14:section name="Default Section" id="{2B89B769-3FFF-3440-B180-9CDD30985F2F}">
          <p14:sldIdLst>
            <p14:sldId id="296"/>
            <p14:sldId id="260"/>
            <p14:sldId id="297"/>
            <p14:sldId id="301"/>
            <p14:sldId id="298"/>
            <p14:sldId id="261"/>
            <p14:sldId id="266"/>
            <p14:sldId id="281"/>
            <p14:sldId id="300"/>
            <p14:sldId id="289"/>
            <p14:sldId id="290"/>
            <p14:sldId id="275"/>
            <p14:sldId id="286"/>
            <p14:sldId id="287"/>
            <p14:sldId id="282"/>
            <p14:sldId id="292"/>
            <p14:sldId id="285"/>
            <p14:sldId id="293"/>
            <p14:sldId id="291"/>
            <p14:sldId id="299"/>
            <p14:sldId id="283"/>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C12D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EB0ED-D5F7-BB13-80CF-3627547FA213}" v="1" dt="2023-06-12T17:40:36.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85" d="100"/>
          <a:sy n="85" d="100"/>
        </p:scale>
        <p:origin x="7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3033F9C-EA92-40BE-AA43-51E86ECD5FC5}" type="datetimeFigureOut">
              <a:rPr lang="en-GB" smtClean="0"/>
              <a:t>24/04/2024</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07D24511-92E8-4ECF-8975-23BDA91DB0F2}" type="slidenum">
              <a:rPr lang="en-GB" smtClean="0"/>
              <a:t>‹#›</a:t>
            </a:fld>
            <a:endParaRPr lang="en-GB"/>
          </a:p>
        </p:txBody>
      </p:sp>
    </p:spTree>
    <p:extLst>
      <p:ext uri="{BB962C8B-B14F-4D97-AF65-F5344CB8AC3E}">
        <p14:creationId xmlns:p14="http://schemas.microsoft.com/office/powerpoint/2010/main" val="10023179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74FA69-9593-4B0B-992C-BFE85F55E68C}" type="slidenum">
              <a:rPr lang="en-GB"/>
              <a:pPr>
                <a:defRPr/>
              </a:pPr>
              <a:t>‹#›</a:t>
            </a:fld>
            <a:endParaRPr lang="en-GB"/>
          </a:p>
        </p:txBody>
      </p:sp>
    </p:spTree>
    <p:extLst>
      <p:ext uri="{BB962C8B-B14F-4D97-AF65-F5344CB8AC3E}">
        <p14:creationId xmlns:p14="http://schemas.microsoft.com/office/powerpoint/2010/main" val="17270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B674C1-3DBD-41BF-A19E-96414FFC6D98}" type="slidenum">
              <a:rPr lang="en-GB"/>
              <a:pPr>
                <a:defRPr/>
              </a:pPr>
              <a:t>‹#›</a:t>
            </a:fld>
            <a:endParaRPr lang="en-GB"/>
          </a:p>
        </p:txBody>
      </p:sp>
    </p:spTree>
    <p:extLst>
      <p:ext uri="{BB962C8B-B14F-4D97-AF65-F5344CB8AC3E}">
        <p14:creationId xmlns:p14="http://schemas.microsoft.com/office/powerpoint/2010/main" val="186460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EAF2BE-FC4F-47E0-9F5D-41EDC1A7C8AF}" type="slidenum">
              <a:rPr lang="en-GB"/>
              <a:pPr>
                <a:defRPr/>
              </a:pPr>
              <a:t>‹#›</a:t>
            </a:fld>
            <a:endParaRPr lang="en-GB"/>
          </a:p>
        </p:txBody>
      </p:sp>
    </p:spTree>
    <p:extLst>
      <p:ext uri="{BB962C8B-B14F-4D97-AF65-F5344CB8AC3E}">
        <p14:creationId xmlns:p14="http://schemas.microsoft.com/office/powerpoint/2010/main" val="4066270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a:p>
        </p:txBody>
      </p:sp>
    </p:spTree>
    <p:extLst>
      <p:ext uri="{BB962C8B-B14F-4D97-AF65-F5344CB8AC3E}">
        <p14:creationId xmlns:p14="http://schemas.microsoft.com/office/powerpoint/2010/main" val="2818772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27438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3216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39521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567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7570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3640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8220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4CAC38E-2E63-40FE-8A4E-9DF0A7CC6BA9}" type="slidenum">
              <a:rPr lang="en-GB"/>
              <a:pPr>
                <a:defRPr/>
              </a:pPr>
              <a:t>‹#›</a:t>
            </a:fld>
            <a:endParaRPr lang="en-GB"/>
          </a:p>
        </p:txBody>
      </p:sp>
    </p:spTree>
    <p:extLst>
      <p:ext uri="{BB962C8B-B14F-4D97-AF65-F5344CB8AC3E}">
        <p14:creationId xmlns:p14="http://schemas.microsoft.com/office/powerpoint/2010/main" val="1499485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57843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endParaRPr lang="en-US"/>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pPr/>
              <a:t>4/24/2024</a:t>
            </a:fld>
            <a:endParaRPr lang="en-US"/>
          </a:p>
        </p:txBody>
      </p:sp>
      <p:sp>
        <p:nvSpPr>
          <p:cNvPr id="6" name="Footer Placeholder 5"/>
          <p:cNvSpPr>
            <a:spLocks noGrp="1"/>
          </p:cNvSpPr>
          <p:nvPr>
            <p:ph type="ftr" sz="quarter" idx="11"/>
          </p:nvPr>
        </p:nvSpPr>
        <p:spPr>
          <a:xfrm>
            <a:off x="442797" y="6041363"/>
            <a:ext cx="2471560" cy="365125"/>
          </a:xfrm>
        </p:spPr>
        <p:txBody>
          <a:bodyPr/>
          <a:lstStyle/>
          <a:p>
            <a:endParaRPr lang="en-US"/>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9232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endParaRPr lang="en-US"/>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77303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00105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31890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5760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5368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0AA519-95B7-4AA6-8EC9-08983C0AB841}" type="slidenum">
              <a:rPr lang="en-GB"/>
              <a:pPr>
                <a:defRPr/>
              </a:pPr>
              <a:t>‹#›</a:t>
            </a:fld>
            <a:endParaRPr lang="en-GB"/>
          </a:p>
        </p:txBody>
      </p:sp>
    </p:spTree>
    <p:extLst>
      <p:ext uri="{BB962C8B-B14F-4D97-AF65-F5344CB8AC3E}">
        <p14:creationId xmlns:p14="http://schemas.microsoft.com/office/powerpoint/2010/main" val="200359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D05005-078D-48F5-AEC2-959FAA7F982F}" type="slidenum">
              <a:rPr lang="en-GB"/>
              <a:pPr>
                <a:defRPr/>
              </a:pPr>
              <a:t>‹#›</a:t>
            </a:fld>
            <a:endParaRPr lang="en-GB"/>
          </a:p>
        </p:txBody>
      </p:sp>
    </p:spTree>
    <p:extLst>
      <p:ext uri="{BB962C8B-B14F-4D97-AF65-F5344CB8AC3E}">
        <p14:creationId xmlns:p14="http://schemas.microsoft.com/office/powerpoint/2010/main" val="337593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D73CB9A-2B07-4C8F-AE82-9A397FFE3222}" type="slidenum">
              <a:rPr lang="en-GB"/>
              <a:pPr>
                <a:defRPr/>
              </a:pPr>
              <a:t>‹#›</a:t>
            </a:fld>
            <a:endParaRPr lang="en-GB"/>
          </a:p>
        </p:txBody>
      </p:sp>
    </p:spTree>
    <p:extLst>
      <p:ext uri="{BB962C8B-B14F-4D97-AF65-F5344CB8AC3E}">
        <p14:creationId xmlns:p14="http://schemas.microsoft.com/office/powerpoint/2010/main" val="48427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8BE2A45-BACD-4CD5-81F9-118B2E608766}" type="slidenum">
              <a:rPr lang="en-GB"/>
              <a:pPr>
                <a:defRPr/>
              </a:pPr>
              <a:t>‹#›</a:t>
            </a:fld>
            <a:endParaRPr lang="en-GB"/>
          </a:p>
        </p:txBody>
      </p:sp>
    </p:spTree>
    <p:extLst>
      <p:ext uri="{BB962C8B-B14F-4D97-AF65-F5344CB8AC3E}">
        <p14:creationId xmlns:p14="http://schemas.microsoft.com/office/powerpoint/2010/main" val="354960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02AAE50-233B-4A04-8172-4104501FDB92}" type="slidenum">
              <a:rPr lang="en-GB"/>
              <a:pPr>
                <a:defRPr/>
              </a:pPr>
              <a:t>‹#›</a:t>
            </a:fld>
            <a:endParaRPr lang="en-GB"/>
          </a:p>
        </p:txBody>
      </p:sp>
    </p:spTree>
    <p:extLst>
      <p:ext uri="{BB962C8B-B14F-4D97-AF65-F5344CB8AC3E}">
        <p14:creationId xmlns:p14="http://schemas.microsoft.com/office/powerpoint/2010/main" val="200731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840499-E981-4816-BBE1-6C6DA1435AEC}" type="slidenum">
              <a:rPr lang="en-GB"/>
              <a:pPr>
                <a:defRPr/>
              </a:pPr>
              <a:t>‹#›</a:t>
            </a:fld>
            <a:endParaRPr lang="en-GB"/>
          </a:p>
        </p:txBody>
      </p:sp>
    </p:spTree>
    <p:extLst>
      <p:ext uri="{BB962C8B-B14F-4D97-AF65-F5344CB8AC3E}">
        <p14:creationId xmlns:p14="http://schemas.microsoft.com/office/powerpoint/2010/main" val="48654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146174E-77DD-4BAE-8104-0F521F2E38D2}" type="slidenum">
              <a:rPr lang="en-GB"/>
              <a:pPr>
                <a:defRPr/>
              </a:pPr>
              <a:t>‹#›</a:t>
            </a:fld>
            <a:endParaRPr lang="en-GB"/>
          </a:p>
        </p:txBody>
      </p:sp>
    </p:spTree>
    <p:extLst>
      <p:ext uri="{BB962C8B-B14F-4D97-AF65-F5344CB8AC3E}">
        <p14:creationId xmlns:p14="http://schemas.microsoft.com/office/powerpoint/2010/main" val="359407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1818F6A-5550-4854-AA09-780FFA171090}"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4/24/2024</a:t>
            </a:fld>
            <a:endParaRPr lang="en-US"/>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39360912"/>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ruthmiskin.com/en/find-out-more/parents/"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image" Target="../media/image26.tif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tiff"/><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tif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96972E-9A5F-47B3-AD8A-2DF0E5023BB0}"/>
              </a:ext>
            </a:extLst>
          </p:cNvPr>
          <p:cNvPicPr>
            <a:picLocks noChangeAspect="1"/>
          </p:cNvPicPr>
          <p:nvPr/>
        </p:nvPicPr>
        <p:blipFill>
          <a:blip r:embed="rId2"/>
          <a:stretch>
            <a:fillRect/>
          </a:stretch>
        </p:blipFill>
        <p:spPr>
          <a:xfrm>
            <a:off x="1115616" y="548680"/>
            <a:ext cx="6711927" cy="2361604"/>
          </a:xfrm>
          <a:prstGeom prst="rect">
            <a:avLst/>
          </a:prstGeom>
        </p:spPr>
      </p:pic>
      <p:sp>
        <p:nvSpPr>
          <p:cNvPr id="3" name="TextBox 2">
            <a:extLst>
              <a:ext uri="{FF2B5EF4-FFF2-40B4-BE49-F238E27FC236}">
                <a16:creationId xmlns:a16="http://schemas.microsoft.com/office/drawing/2014/main" id="{F211AFB9-9015-4E07-8E60-02C44675FAD5}"/>
              </a:ext>
            </a:extLst>
          </p:cNvPr>
          <p:cNvSpPr txBox="1"/>
          <p:nvPr/>
        </p:nvSpPr>
        <p:spPr>
          <a:xfrm>
            <a:off x="1763688" y="3429000"/>
            <a:ext cx="5184576" cy="2554545"/>
          </a:xfrm>
          <a:prstGeom prst="rect">
            <a:avLst/>
          </a:prstGeom>
          <a:noFill/>
        </p:spPr>
        <p:txBody>
          <a:bodyPr wrap="square" rtlCol="0">
            <a:spAutoFit/>
          </a:bodyPr>
          <a:lstStyle/>
          <a:p>
            <a:pPr algn="ctr"/>
            <a:r>
              <a:rPr lang="en-GB" sz="4000" dirty="0">
                <a:latin typeface="Patrick Hand" panose="00000500000000000000" pitchFamily="2" charset="0"/>
              </a:rPr>
              <a:t>Norton CEVC Primary School</a:t>
            </a:r>
          </a:p>
          <a:p>
            <a:pPr algn="ctr"/>
            <a:r>
              <a:rPr lang="en-GB" sz="4000" dirty="0">
                <a:latin typeface="Patrick Hand" panose="00000500000000000000" pitchFamily="2" charset="0"/>
              </a:rPr>
              <a:t>Parent Information Morning</a:t>
            </a:r>
          </a:p>
        </p:txBody>
      </p:sp>
    </p:spTree>
    <p:extLst>
      <p:ext uri="{BB962C8B-B14F-4D97-AF65-F5344CB8AC3E}">
        <p14:creationId xmlns:p14="http://schemas.microsoft.com/office/powerpoint/2010/main" val="99184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244D-6890-3C43-8DC1-E34D2CBA0F1A}"/>
              </a:ext>
            </a:extLst>
          </p:cNvPr>
          <p:cNvSpPr>
            <a:spLocks noGrp="1"/>
          </p:cNvSpPr>
          <p:nvPr>
            <p:ph type="title"/>
          </p:nvPr>
        </p:nvSpPr>
        <p:spPr>
          <a:xfrm>
            <a:off x="533723" y="0"/>
            <a:ext cx="8229600" cy="1143000"/>
          </a:xfrm>
        </p:spPr>
        <p:txBody>
          <a:bodyPr/>
          <a:lstStyle/>
          <a:p>
            <a:r>
              <a:rPr lang="en-GB" dirty="0">
                <a:latin typeface="Comic Sans MS" panose="030F0702030302020204" pitchFamily="66" charset="0"/>
              </a:rPr>
              <a:t>What is the EYFS?</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46C95B7-C624-9640-9389-BB47382E2FF7}"/>
              </a:ext>
            </a:extLst>
          </p:cNvPr>
          <p:cNvSpPr>
            <a:spLocks noGrp="1"/>
          </p:cNvSpPr>
          <p:nvPr>
            <p:ph type="subTitle" idx="4294967295"/>
          </p:nvPr>
        </p:nvSpPr>
        <p:spPr>
          <a:xfrm>
            <a:off x="251520" y="1268760"/>
            <a:ext cx="8794006" cy="4032448"/>
          </a:xfrm>
        </p:spPr>
        <p:txBody>
          <a:bodyPr/>
          <a:lstStyle/>
          <a:p>
            <a:pPr marL="114300" indent="0">
              <a:lnSpc>
                <a:spcPct val="90000"/>
              </a:lnSpc>
              <a:buClr>
                <a:srgbClr val="1C1C1C"/>
              </a:buClr>
              <a:buSzPts val="1800"/>
              <a:buNone/>
            </a:pPr>
            <a:r>
              <a:rPr lang="en-GB" sz="2400" b="1" dirty="0">
                <a:solidFill>
                  <a:srgbClr val="FFFFFF"/>
                </a:solidFill>
                <a:latin typeface="Comic Sans MS" panose="030F0702030302020204" pitchFamily="66" charset="0"/>
                <a:ea typeface="Roboto"/>
                <a:cs typeface="Roboto"/>
                <a:sym typeface="Roboto"/>
              </a:rPr>
              <a:t>The Early Years Foundation Stage (EYFS) </a:t>
            </a:r>
            <a:r>
              <a:rPr lang="en-GB" sz="2400" dirty="0">
                <a:solidFill>
                  <a:srgbClr val="FFFFFF"/>
                </a:solidFill>
                <a:latin typeface="Comic Sans MS" panose="030F0702030302020204" pitchFamily="66" charset="0"/>
                <a:ea typeface="Roboto"/>
                <a:cs typeface="Roboto"/>
                <a:sym typeface="Roboto"/>
              </a:rPr>
              <a:t>covers the first stage of a child’s care from birth to five years old. It sets the standards to ensure that all children learn and develop, as well as keeping them healthy and safe.   </a:t>
            </a:r>
          </a:p>
          <a:p>
            <a:pPr marL="114300" lvl="0" indent="0">
              <a:lnSpc>
                <a:spcPct val="90000"/>
              </a:lnSpc>
              <a:buClr>
                <a:srgbClr val="1C1C1C"/>
              </a:buClr>
              <a:buSzPts val="1800"/>
              <a:buNone/>
            </a:pPr>
            <a:endParaRPr lang="en-GB" sz="24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r>
              <a:rPr lang="en-GB" sz="2400" dirty="0">
                <a:latin typeface="Comic Sans MS" panose="030F0702030302020204" pitchFamily="66" charset="0"/>
                <a:ea typeface="Roboto"/>
                <a:cs typeface="Roboto"/>
                <a:sym typeface="Roboto"/>
              </a:rPr>
              <a:t>Also included in the EYFS are the</a:t>
            </a:r>
            <a:r>
              <a:rPr lang="en-GB" sz="2400" dirty="0">
                <a:solidFill>
                  <a:srgbClr val="1C1C1C"/>
                </a:solidFill>
                <a:latin typeface="Comic Sans MS" panose="030F0702030302020204" pitchFamily="66" charset="0"/>
                <a:ea typeface="Roboto"/>
                <a:cs typeface="Roboto"/>
                <a:sym typeface="Roboto"/>
              </a:rPr>
              <a:t> </a:t>
            </a:r>
            <a:r>
              <a:rPr lang="en-GB" sz="2400" b="1" dirty="0">
                <a:latin typeface="Comic Sans MS" panose="030F0702030302020204" pitchFamily="66" charset="0"/>
                <a:ea typeface="Roboto"/>
                <a:cs typeface="Roboto"/>
                <a:sym typeface="Roboto"/>
              </a:rPr>
              <a:t>seven</a:t>
            </a:r>
            <a:r>
              <a:rPr lang="en-GB" sz="2400" b="1" dirty="0">
                <a:solidFill>
                  <a:srgbClr val="1C1C1C"/>
                </a:solidFill>
                <a:latin typeface="Comic Sans MS" panose="030F0702030302020204" pitchFamily="66" charset="0"/>
                <a:ea typeface="Roboto"/>
                <a:cs typeface="Roboto"/>
                <a:sym typeface="Roboto"/>
              </a:rPr>
              <a:t> </a:t>
            </a:r>
            <a:r>
              <a:rPr lang="en-GB" sz="2400" b="1" dirty="0">
                <a:solidFill>
                  <a:srgbClr val="FFFFFF"/>
                </a:solidFill>
                <a:latin typeface="Comic Sans MS" panose="030F0702030302020204" pitchFamily="66" charset="0"/>
                <a:ea typeface="Roboto"/>
                <a:cs typeface="Roboto"/>
                <a:sym typeface="Roboto"/>
              </a:rPr>
              <a:t>Areas of Learning</a:t>
            </a:r>
            <a:r>
              <a:rPr lang="en-GB" sz="2400" dirty="0">
                <a:solidFill>
                  <a:srgbClr val="FFFFFF"/>
                </a:solidFill>
                <a:latin typeface="Comic Sans MS" panose="030F0702030302020204" pitchFamily="66" charset="0"/>
                <a:ea typeface="Roboto"/>
                <a:cs typeface="Roboto"/>
                <a:sym typeface="Roboto"/>
              </a:rPr>
              <a:t>.</a:t>
            </a:r>
          </a:p>
          <a:p>
            <a:pPr marL="914400" lvl="1" indent="-342900">
              <a:lnSpc>
                <a:spcPct val="90000"/>
              </a:lnSpc>
              <a:buClr>
                <a:srgbClr val="1C1C1C"/>
              </a:buClr>
              <a:buSzPts val="1800"/>
              <a:buFont typeface="Roboto"/>
              <a:buChar char="•"/>
            </a:pPr>
            <a:r>
              <a:rPr lang="en-GB" sz="2400" b="1" dirty="0">
                <a:solidFill>
                  <a:schemeClr val="accent6">
                    <a:lumMod val="60000"/>
                    <a:lumOff val="40000"/>
                  </a:schemeClr>
                </a:solidFill>
                <a:latin typeface="Comic Sans MS" panose="030F0702030302020204" pitchFamily="66" charset="0"/>
                <a:ea typeface="Roboto"/>
                <a:cs typeface="Roboto"/>
                <a:sym typeface="Roboto"/>
              </a:rPr>
              <a:t>Communication and Language</a:t>
            </a:r>
          </a:p>
          <a:p>
            <a:pPr marL="914400" lvl="1" indent="-342900">
              <a:lnSpc>
                <a:spcPct val="90000"/>
              </a:lnSpc>
              <a:buClr>
                <a:srgbClr val="1C1C1C"/>
              </a:buClr>
              <a:buSzPts val="1800"/>
              <a:buFont typeface="Roboto"/>
              <a:buChar char="•"/>
            </a:pPr>
            <a:r>
              <a:rPr lang="en-GB" sz="2400" b="1" dirty="0">
                <a:solidFill>
                  <a:srgbClr val="DE225C"/>
                </a:solidFill>
                <a:latin typeface="Comic Sans MS" panose="030F0702030302020204" pitchFamily="66" charset="0"/>
                <a:ea typeface="Roboto"/>
                <a:cs typeface="Roboto"/>
                <a:sym typeface="Roboto"/>
              </a:rPr>
              <a:t>Personal, Social and Emotional Development</a:t>
            </a:r>
          </a:p>
          <a:p>
            <a:pPr marL="914400" lvl="1" indent="-342900">
              <a:lnSpc>
                <a:spcPct val="90000"/>
              </a:lnSpc>
              <a:buClr>
                <a:srgbClr val="1C1C1C"/>
              </a:buClr>
              <a:buSzPts val="1800"/>
              <a:buFont typeface="Roboto"/>
              <a:buChar char="•"/>
            </a:pPr>
            <a:r>
              <a:rPr lang="en-GB" sz="2400" b="1" dirty="0">
                <a:solidFill>
                  <a:srgbClr val="F4CB4C"/>
                </a:solidFill>
                <a:latin typeface="Comic Sans MS" panose="030F0702030302020204" pitchFamily="66" charset="0"/>
                <a:ea typeface="Roboto"/>
                <a:cs typeface="Roboto"/>
                <a:sym typeface="Roboto"/>
              </a:rPr>
              <a:t>Physical Development</a:t>
            </a:r>
          </a:p>
          <a:p>
            <a:pPr marL="914400" lvl="1" indent="-342900">
              <a:lnSpc>
                <a:spcPct val="90000"/>
              </a:lnSpc>
              <a:buClr>
                <a:srgbClr val="1C1C1C"/>
              </a:buClr>
              <a:buSzPts val="1800"/>
              <a:buFont typeface="Roboto"/>
              <a:buChar char="•"/>
            </a:pPr>
            <a:r>
              <a:rPr lang="en-GB" sz="2400" b="1" dirty="0">
                <a:solidFill>
                  <a:srgbClr val="95C238"/>
                </a:solidFill>
                <a:latin typeface="Comic Sans MS" panose="030F0702030302020204" pitchFamily="66" charset="0"/>
                <a:ea typeface="Roboto"/>
                <a:cs typeface="Roboto"/>
                <a:sym typeface="Roboto"/>
              </a:rPr>
              <a:t>Literacy</a:t>
            </a:r>
          </a:p>
          <a:p>
            <a:pPr marL="914400" lvl="1" indent="-342900">
              <a:lnSpc>
                <a:spcPct val="90000"/>
              </a:lnSpc>
              <a:buClr>
                <a:srgbClr val="1C1C1C"/>
              </a:buClr>
              <a:buSzPts val="1800"/>
              <a:buFont typeface="Roboto"/>
              <a:buChar char="•"/>
            </a:pPr>
            <a:r>
              <a:rPr lang="en-GB" sz="2400" b="1" dirty="0">
                <a:solidFill>
                  <a:srgbClr val="F07E17"/>
                </a:solidFill>
                <a:latin typeface="Comic Sans MS" panose="030F0702030302020204" pitchFamily="66" charset="0"/>
                <a:ea typeface="Roboto"/>
                <a:cs typeface="Roboto"/>
                <a:sym typeface="Roboto"/>
              </a:rPr>
              <a:t>Mathematics</a:t>
            </a:r>
          </a:p>
          <a:p>
            <a:pPr marL="914400" lvl="1" indent="-342900">
              <a:lnSpc>
                <a:spcPct val="90000"/>
              </a:lnSpc>
              <a:buClr>
                <a:srgbClr val="1C1C1C"/>
              </a:buClr>
              <a:buSzPts val="1800"/>
              <a:buFont typeface="Roboto"/>
              <a:buChar char="•"/>
            </a:pPr>
            <a:r>
              <a:rPr lang="en-GB" sz="2400" b="1" dirty="0">
                <a:solidFill>
                  <a:srgbClr val="C12DD9"/>
                </a:solidFill>
                <a:latin typeface="Comic Sans MS" panose="030F0702030302020204" pitchFamily="66" charset="0"/>
                <a:ea typeface="Roboto"/>
                <a:cs typeface="Roboto"/>
                <a:sym typeface="Roboto"/>
              </a:rPr>
              <a:t>Understanding the World</a:t>
            </a:r>
          </a:p>
          <a:p>
            <a:pPr marL="914400" lvl="1" indent="-342900">
              <a:lnSpc>
                <a:spcPct val="90000"/>
              </a:lnSpc>
              <a:buClr>
                <a:srgbClr val="1C1C1C"/>
              </a:buClr>
              <a:buSzPts val="1800"/>
              <a:buFont typeface="Roboto"/>
              <a:buChar char="•"/>
            </a:pPr>
            <a:r>
              <a:rPr lang="en-GB" sz="2400" b="1" dirty="0">
                <a:solidFill>
                  <a:srgbClr val="00AE97"/>
                </a:solidFill>
                <a:latin typeface="Comic Sans MS" panose="030F0702030302020204" pitchFamily="66" charset="0"/>
                <a:ea typeface="Roboto"/>
                <a:cs typeface="Roboto"/>
                <a:sym typeface="Roboto"/>
              </a:rPr>
              <a:t>Expressive Arts and Design</a:t>
            </a:r>
            <a:endParaRPr lang="en-US" sz="2400" dirty="0">
              <a:latin typeface="Comic Sans MS" panose="030F0702030302020204" pitchFamily="66" charset="0"/>
            </a:endParaRPr>
          </a:p>
        </p:txBody>
      </p:sp>
      <p:sp>
        <p:nvSpPr>
          <p:cNvPr id="10" name="TextBox 9">
            <a:extLst>
              <a:ext uri="{FF2B5EF4-FFF2-40B4-BE49-F238E27FC236}">
                <a16:creationId xmlns:a16="http://schemas.microsoft.com/office/drawing/2014/main" id="{2329A048-90C1-9B4E-9220-358B9E8BD7AC}"/>
              </a:ext>
            </a:extLst>
          </p:cNvPr>
          <p:cNvSpPr txBox="1"/>
          <p:nvPr/>
        </p:nvSpPr>
        <p:spPr>
          <a:xfrm>
            <a:off x="5588953" y="4925427"/>
            <a:ext cx="3456572" cy="1615827"/>
          </a:xfrm>
          <a:prstGeom prst="rect">
            <a:avLst/>
          </a:prstGeom>
          <a:solidFill>
            <a:schemeClr val="accent5"/>
          </a:solidFill>
        </p:spPr>
        <p:txBody>
          <a:bodyPr wrap="square" lIns="91440" tIns="45720" rIns="91440" bIns="45720" rtlCol="0" anchor="t">
            <a:spAutoFit/>
          </a:bodyPr>
          <a:lstStyle/>
          <a:p>
            <a:pPr marL="114300">
              <a:lnSpc>
                <a:spcPct val="90000"/>
              </a:lnSpc>
              <a:buClr>
                <a:srgbClr val="1C1C1C"/>
              </a:buClr>
              <a:buSzPts val="1800"/>
            </a:pPr>
            <a:r>
              <a:rPr lang="en-GB" dirty="0">
                <a:latin typeface="Chalkboard"/>
                <a:ea typeface="Roboto"/>
                <a:cs typeface="Roboto"/>
                <a:sym typeface="Roboto"/>
              </a:rPr>
              <a:t>At the end of the EYFS, there are </a:t>
            </a:r>
            <a:r>
              <a:rPr lang="en-GB" b="1" dirty="0">
                <a:latin typeface="Chalkboard"/>
                <a:ea typeface="Roboto"/>
                <a:cs typeface="Roboto"/>
                <a:sym typeface="Roboto"/>
              </a:rPr>
              <a:t>17 Early Learning Goals </a:t>
            </a:r>
            <a:r>
              <a:rPr lang="en-GB" dirty="0">
                <a:latin typeface="Chalkboard"/>
                <a:ea typeface="Roboto"/>
                <a:cs typeface="Roboto"/>
                <a:sym typeface="Roboto"/>
              </a:rPr>
              <a:t>that children are expected to</a:t>
            </a:r>
            <a:endParaRPr lang="en-GB" dirty="0">
              <a:solidFill>
                <a:srgbClr val="1C1C1C"/>
              </a:solidFill>
              <a:latin typeface="Chalkboard"/>
              <a:ea typeface="Roboto"/>
              <a:cs typeface="Roboto"/>
              <a:sym typeface="Roboto"/>
            </a:endParaRPr>
          </a:p>
          <a:p>
            <a:pPr marL="114300">
              <a:lnSpc>
                <a:spcPct val="90000"/>
              </a:lnSpc>
              <a:buSzPts val="1800"/>
            </a:pPr>
            <a:r>
              <a:rPr lang="en-GB" dirty="0">
                <a:latin typeface="Chalkboard"/>
                <a:ea typeface="Roboto"/>
                <a:cs typeface="Roboto"/>
                <a:sym typeface="Roboto"/>
              </a:rPr>
              <a:t> achieve.</a:t>
            </a:r>
            <a:endParaRPr lang="en-GB">
              <a:solidFill>
                <a:srgbClr val="1C1C1C"/>
              </a:solidFill>
              <a:latin typeface="Chalkboard"/>
              <a:ea typeface="Roboto"/>
              <a:cs typeface="Roboto"/>
            </a:endParaRPr>
          </a:p>
        </p:txBody>
      </p:sp>
      <p:pic>
        <p:nvPicPr>
          <p:cNvPr id="4" name="Picture 3">
            <a:extLst>
              <a:ext uri="{FF2B5EF4-FFF2-40B4-BE49-F238E27FC236}">
                <a16:creationId xmlns:a16="http://schemas.microsoft.com/office/drawing/2014/main" id="{89C223EE-333A-4EA7-9048-BE07C2607108}"/>
              </a:ext>
            </a:extLst>
          </p:cNvPr>
          <p:cNvPicPr>
            <a:picLocks noChangeAspect="1"/>
          </p:cNvPicPr>
          <p:nvPr/>
        </p:nvPicPr>
        <p:blipFill>
          <a:blip r:embed="rId2"/>
          <a:stretch>
            <a:fillRect/>
          </a:stretch>
        </p:blipFill>
        <p:spPr>
          <a:xfrm>
            <a:off x="533723" y="135598"/>
            <a:ext cx="975445" cy="871804"/>
          </a:xfrm>
          <a:prstGeom prst="rect">
            <a:avLst/>
          </a:prstGeom>
        </p:spPr>
      </p:pic>
      <p:pic>
        <p:nvPicPr>
          <p:cNvPr id="5" name="Picture 4">
            <a:extLst>
              <a:ext uri="{FF2B5EF4-FFF2-40B4-BE49-F238E27FC236}">
                <a16:creationId xmlns:a16="http://schemas.microsoft.com/office/drawing/2014/main" id="{59551804-B80D-481C-8C98-7BCBA256C35B}"/>
              </a:ext>
            </a:extLst>
          </p:cNvPr>
          <p:cNvPicPr>
            <a:picLocks noChangeAspect="1"/>
          </p:cNvPicPr>
          <p:nvPr/>
        </p:nvPicPr>
        <p:blipFill>
          <a:blip r:embed="rId3"/>
          <a:stretch>
            <a:fillRect/>
          </a:stretch>
        </p:blipFill>
        <p:spPr>
          <a:xfrm>
            <a:off x="7634832" y="103946"/>
            <a:ext cx="975445" cy="871804"/>
          </a:xfrm>
          <a:prstGeom prst="rect">
            <a:avLst/>
          </a:prstGeom>
        </p:spPr>
      </p:pic>
    </p:spTree>
    <p:extLst>
      <p:ext uri="{BB962C8B-B14F-4D97-AF65-F5344CB8AC3E}">
        <p14:creationId xmlns:p14="http://schemas.microsoft.com/office/powerpoint/2010/main" val="114686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5ABB-A82F-EA35-1706-ED0FB7FE48F9}"/>
              </a:ext>
            </a:extLst>
          </p:cNvPr>
          <p:cNvSpPr>
            <a:spLocks noGrp="1"/>
          </p:cNvSpPr>
          <p:nvPr>
            <p:ph type="title"/>
          </p:nvPr>
        </p:nvSpPr>
        <p:spPr/>
        <p:txBody>
          <a:bodyPr/>
          <a:lstStyle/>
          <a:p>
            <a:r>
              <a:rPr lang="en-GB" dirty="0">
                <a:latin typeface="Comic Sans MS" panose="030F0702030302020204" pitchFamily="66" charset="0"/>
              </a:rPr>
              <a:t>A typical day in Star Class…</a:t>
            </a:r>
          </a:p>
        </p:txBody>
      </p:sp>
      <p:sp>
        <p:nvSpPr>
          <p:cNvPr id="3" name="TextBox 2">
            <a:extLst>
              <a:ext uri="{FF2B5EF4-FFF2-40B4-BE49-F238E27FC236}">
                <a16:creationId xmlns:a16="http://schemas.microsoft.com/office/drawing/2014/main" id="{1877EBF8-D66C-0587-BB4E-69A86771E380}"/>
              </a:ext>
            </a:extLst>
          </p:cNvPr>
          <p:cNvSpPr txBox="1"/>
          <p:nvPr/>
        </p:nvSpPr>
        <p:spPr>
          <a:xfrm>
            <a:off x="2498184" y="1547013"/>
            <a:ext cx="591394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omic Sans MS"/>
              </a:rPr>
              <a:t>8.35 Doors open</a:t>
            </a:r>
          </a:p>
          <a:p>
            <a:r>
              <a:rPr lang="en-GB" dirty="0">
                <a:latin typeface="Comic Sans MS"/>
              </a:rPr>
              <a:t>8.45 Gate closes</a:t>
            </a:r>
          </a:p>
          <a:p>
            <a:r>
              <a:rPr lang="en-GB" dirty="0">
                <a:latin typeface="Comic Sans MS"/>
              </a:rPr>
              <a:t>8.35-8.55 Table Activities</a:t>
            </a:r>
          </a:p>
          <a:p>
            <a:r>
              <a:rPr lang="en-GB" dirty="0">
                <a:latin typeface="Comic Sans MS"/>
              </a:rPr>
              <a:t>9.00 – Register</a:t>
            </a:r>
          </a:p>
          <a:p>
            <a:r>
              <a:rPr lang="en-GB" dirty="0">
                <a:latin typeface="Comic Sans MS"/>
              </a:rPr>
              <a:t>9.15 – Read Write Inc – phonics/ writing</a:t>
            </a:r>
          </a:p>
          <a:p>
            <a:r>
              <a:rPr lang="en-GB" dirty="0">
                <a:latin typeface="Comic Sans MS"/>
              </a:rPr>
              <a:t>10.10 – Story and snack</a:t>
            </a:r>
          </a:p>
          <a:p>
            <a:r>
              <a:rPr lang="en-GB" dirty="0">
                <a:latin typeface="Comic Sans MS"/>
              </a:rPr>
              <a:t>10.20 – Assembly </a:t>
            </a:r>
          </a:p>
          <a:p>
            <a:r>
              <a:rPr lang="en-GB" dirty="0">
                <a:latin typeface="Comic Sans MS"/>
              </a:rPr>
              <a:t>10.40 – Playtime</a:t>
            </a:r>
          </a:p>
          <a:p>
            <a:r>
              <a:rPr lang="en-GB" dirty="0">
                <a:latin typeface="Comic Sans MS"/>
              </a:rPr>
              <a:t>10.55 – Maths</a:t>
            </a:r>
          </a:p>
          <a:p>
            <a:r>
              <a:rPr lang="en-GB" dirty="0">
                <a:latin typeface="Comic Sans MS"/>
              </a:rPr>
              <a:t>12.00 – Lunchtime</a:t>
            </a:r>
          </a:p>
          <a:p>
            <a:r>
              <a:rPr lang="en-GB" dirty="0">
                <a:latin typeface="Comic Sans MS"/>
              </a:rPr>
              <a:t>1.00 – Register</a:t>
            </a:r>
          </a:p>
          <a:p>
            <a:r>
              <a:rPr lang="en-GB" dirty="0">
                <a:latin typeface="Comic Sans MS"/>
              </a:rPr>
              <a:t>1.15 – Afternoon learning </a:t>
            </a:r>
          </a:p>
          <a:p>
            <a:r>
              <a:rPr lang="en-GB" dirty="0">
                <a:latin typeface="Comic Sans MS"/>
              </a:rPr>
              <a:t>3.15 – Home time</a:t>
            </a:r>
          </a:p>
          <a:p>
            <a:endParaRPr lang="en-GB" dirty="0">
              <a:latin typeface="Comic Sans MS"/>
            </a:endParaRPr>
          </a:p>
        </p:txBody>
      </p:sp>
      <p:pic>
        <p:nvPicPr>
          <p:cNvPr id="4" name="Picture 3">
            <a:extLst>
              <a:ext uri="{FF2B5EF4-FFF2-40B4-BE49-F238E27FC236}">
                <a16:creationId xmlns:a16="http://schemas.microsoft.com/office/drawing/2014/main" id="{C0C5B944-D610-4A4E-A601-DE034CDA5D09}"/>
              </a:ext>
            </a:extLst>
          </p:cNvPr>
          <p:cNvPicPr>
            <a:picLocks noChangeAspect="1"/>
          </p:cNvPicPr>
          <p:nvPr/>
        </p:nvPicPr>
        <p:blipFill>
          <a:blip r:embed="rId2"/>
          <a:stretch>
            <a:fillRect/>
          </a:stretch>
        </p:blipFill>
        <p:spPr>
          <a:xfrm>
            <a:off x="7090979" y="5046981"/>
            <a:ext cx="975445" cy="871804"/>
          </a:xfrm>
          <a:prstGeom prst="rect">
            <a:avLst/>
          </a:prstGeom>
        </p:spPr>
      </p:pic>
      <p:pic>
        <p:nvPicPr>
          <p:cNvPr id="5" name="Picture 4">
            <a:extLst>
              <a:ext uri="{FF2B5EF4-FFF2-40B4-BE49-F238E27FC236}">
                <a16:creationId xmlns:a16="http://schemas.microsoft.com/office/drawing/2014/main" id="{5A1D972C-631E-4FA8-BC40-BBC11973D93B}"/>
              </a:ext>
            </a:extLst>
          </p:cNvPr>
          <p:cNvPicPr>
            <a:picLocks noChangeAspect="1"/>
          </p:cNvPicPr>
          <p:nvPr/>
        </p:nvPicPr>
        <p:blipFill>
          <a:blip r:embed="rId3"/>
          <a:stretch>
            <a:fillRect/>
          </a:stretch>
        </p:blipFill>
        <p:spPr>
          <a:xfrm>
            <a:off x="1077576" y="5046981"/>
            <a:ext cx="975445" cy="871804"/>
          </a:xfrm>
          <a:prstGeom prst="rect">
            <a:avLst/>
          </a:prstGeom>
        </p:spPr>
      </p:pic>
    </p:spTree>
    <p:extLst>
      <p:ext uri="{BB962C8B-B14F-4D97-AF65-F5344CB8AC3E}">
        <p14:creationId xmlns:p14="http://schemas.microsoft.com/office/powerpoint/2010/main" val="254086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8625" y="285750"/>
            <a:ext cx="8229600" cy="1139825"/>
          </a:xfrm>
        </p:spPr>
        <p:txBody>
          <a:bodyPr/>
          <a:lstStyle/>
          <a:p>
            <a:pPr eaLnBrk="1" hangingPunct="1">
              <a:defRPr/>
            </a:pPr>
            <a:r>
              <a:rPr lang="en-GB" kern="1200" dirty="0">
                <a:solidFill>
                  <a:schemeClr val="tx1"/>
                </a:solidFill>
                <a:latin typeface="Comic Sans MS" pitchFamily="66" charset="0"/>
                <a:ea typeface="+mn-ea"/>
                <a:cs typeface="+mn-cs"/>
              </a:rPr>
              <a:t>Reading</a:t>
            </a:r>
          </a:p>
        </p:txBody>
      </p:sp>
      <p:sp>
        <p:nvSpPr>
          <p:cNvPr id="5123" name="Rectangle 3"/>
          <p:cNvSpPr txBox="1">
            <a:spLocks noChangeArrowheads="1"/>
          </p:cNvSpPr>
          <p:nvPr/>
        </p:nvSpPr>
        <p:spPr bwMode="auto">
          <a:xfrm>
            <a:off x="428625" y="1098278"/>
            <a:ext cx="8229600" cy="496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lnSpc>
                <a:spcPct val="80000"/>
              </a:lnSpc>
              <a:spcBef>
                <a:spcPct val="20000"/>
              </a:spcBef>
              <a:buFontTx/>
              <a:buChar char="•"/>
            </a:pPr>
            <a:endParaRPr lang="en-GB" altLang="en-US" sz="2400" dirty="0"/>
          </a:p>
          <a:p>
            <a:pPr eaLnBrk="1" hangingPunct="1">
              <a:lnSpc>
                <a:spcPct val="80000"/>
              </a:lnSpc>
              <a:spcBef>
                <a:spcPct val="20000"/>
              </a:spcBef>
              <a:buFontTx/>
              <a:buChar char="•"/>
            </a:pPr>
            <a:r>
              <a:rPr lang="en-GB" altLang="en-US" sz="2400" dirty="0"/>
              <a:t>Reading is </a:t>
            </a:r>
            <a:r>
              <a:rPr lang="en-GB" altLang="en-US" sz="2400" i="1" dirty="0"/>
              <a:t>so</a:t>
            </a:r>
            <a:r>
              <a:rPr lang="en-GB" altLang="en-US" sz="2400" dirty="0"/>
              <a:t> important. Once a child can read they can access everything in the Curriculum much more easily. </a:t>
            </a:r>
          </a:p>
          <a:p>
            <a:pPr marL="0" indent="0" eaLnBrk="1" hangingPunct="1">
              <a:lnSpc>
                <a:spcPct val="80000"/>
              </a:lnSpc>
              <a:spcBef>
                <a:spcPct val="20000"/>
              </a:spcBef>
            </a:pPr>
            <a:endParaRPr lang="en-GB" altLang="en-US" sz="2400" dirty="0"/>
          </a:p>
          <a:p>
            <a:pPr eaLnBrk="1" hangingPunct="1">
              <a:lnSpc>
                <a:spcPct val="80000"/>
              </a:lnSpc>
              <a:spcBef>
                <a:spcPct val="20000"/>
              </a:spcBef>
              <a:buFontTx/>
              <a:buChar char="•"/>
            </a:pPr>
            <a:r>
              <a:rPr lang="en-GB" altLang="en-US" sz="2400" dirty="0"/>
              <a:t>In Early Years we place phonics and reading as our priority. We will be concentrating on every child learning phonics. When they are ready, we will give them a reading book. Until then they will bring home a story book for you to enjoy with them.</a:t>
            </a:r>
          </a:p>
          <a:p>
            <a:pPr eaLnBrk="1" hangingPunct="1">
              <a:lnSpc>
                <a:spcPct val="80000"/>
              </a:lnSpc>
              <a:spcBef>
                <a:spcPct val="20000"/>
              </a:spcBef>
              <a:buFontTx/>
              <a:buChar char="•"/>
            </a:pPr>
            <a:endParaRPr lang="en-GB" altLang="en-US" sz="2400" dirty="0"/>
          </a:p>
          <a:p>
            <a:pPr eaLnBrk="1" hangingPunct="1">
              <a:lnSpc>
                <a:spcPct val="80000"/>
              </a:lnSpc>
              <a:spcBef>
                <a:spcPct val="20000"/>
              </a:spcBef>
              <a:buFontTx/>
              <a:buChar char="•"/>
            </a:pPr>
            <a:r>
              <a:rPr lang="en-GB" altLang="en-US" sz="2400" dirty="0"/>
              <a:t>Please try and share a book with your child every night. A little and often approach really reinforces </a:t>
            </a:r>
          </a:p>
          <a:p>
            <a:pPr marL="0" indent="0" eaLnBrk="1" hangingPunct="1">
              <a:lnSpc>
                <a:spcPct val="80000"/>
              </a:lnSpc>
              <a:spcBef>
                <a:spcPct val="20000"/>
              </a:spcBef>
            </a:pPr>
            <a:r>
              <a:rPr lang="en-GB" altLang="en-US" sz="2400" dirty="0"/>
              <a:t>    all those amazing new skills.</a:t>
            </a:r>
          </a:p>
        </p:txBody>
      </p:sp>
      <p:pic>
        <p:nvPicPr>
          <p:cNvPr id="2" name="Picture 1"/>
          <p:cNvPicPr>
            <a:picLocks noChangeAspect="1"/>
          </p:cNvPicPr>
          <p:nvPr/>
        </p:nvPicPr>
        <p:blipFill>
          <a:blip r:embed="rId3"/>
          <a:stretch>
            <a:fillRect/>
          </a:stretch>
        </p:blipFill>
        <p:spPr>
          <a:xfrm>
            <a:off x="7765365" y="5477667"/>
            <a:ext cx="1262727" cy="1225588"/>
          </a:xfrm>
          <a:prstGeom prst="rect">
            <a:avLst/>
          </a:prstGeom>
        </p:spPr>
      </p:pic>
      <p:pic>
        <p:nvPicPr>
          <p:cNvPr id="3" name="Picture 2"/>
          <p:cNvPicPr>
            <a:picLocks noChangeAspect="1"/>
          </p:cNvPicPr>
          <p:nvPr/>
        </p:nvPicPr>
        <p:blipFill>
          <a:blip r:embed="rId4"/>
          <a:stretch>
            <a:fillRect/>
          </a:stretch>
        </p:blipFill>
        <p:spPr>
          <a:xfrm>
            <a:off x="1139483" y="296099"/>
            <a:ext cx="1121668" cy="1008558"/>
          </a:xfrm>
          <a:prstGeom prst="rect">
            <a:avLst/>
          </a:prstGeom>
        </p:spPr>
      </p:pic>
      <p:pic>
        <p:nvPicPr>
          <p:cNvPr id="5" name="Picture 4">
            <a:extLst>
              <a:ext uri="{FF2B5EF4-FFF2-40B4-BE49-F238E27FC236}">
                <a16:creationId xmlns:a16="http://schemas.microsoft.com/office/drawing/2014/main" id="{9EDF33E8-09E9-4142-B83F-A61A50975E49}"/>
              </a:ext>
            </a:extLst>
          </p:cNvPr>
          <p:cNvPicPr>
            <a:picLocks noChangeAspect="1"/>
          </p:cNvPicPr>
          <p:nvPr/>
        </p:nvPicPr>
        <p:blipFill>
          <a:blip r:embed="rId5"/>
          <a:stretch>
            <a:fillRect/>
          </a:stretch>
        </p:blipFill>
        <p:spPr>
          <a:xfrm>
            <a:off x="6882756" y="285750"/>
            <a:ext cx="1121761" cy="1005927"/>
          </a:xfrm>
          <a:prstGeom prst="rect">
            <a:avLst/>
          </a:prstGeom>
        </p:spPr>
      </p:pic>
    </p:spTree>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72816"/>
            <a:ext cx="8229600" cy="4353347"/>
          </a:xfrm>
        </p:spPr>
        <p:txBody>
          <a:bodyPr/>
          <a:lstStyle/>
          <a:p>
            <a:pPr algn="just"/>
            <a:endParaRPr lang="en-GB" sz="2000">
              <a:latin typeface="Comic Sans MS" charset="0"/>
              <a:ea typeface="Comic Sans MS" charset="0"/>
              <a:cs typeface="Comic Sans MS" charset="0"/>
            </a:endParaRPr>
          </a:p>
          <a:p>
            <a:pPr algn="just"/>
            <a:endParaRPr lang="en-GB" sz="2000">
              <a:latin typeface="Comic Sans MS" charset="0"/>
              <a:ea typeface="Comic Sans MS" charset="0"/>
              <a:cs typeface="Comic Sans MS" charset="0"/>
            </a:endParaRPr>
          </a:p>
        </p:txBody>
      </p:sp>
      <p:pic>
        <p:nvPicPr>
          <p:cNvPr id="4" name="Picture 2" descr="http://www.st-thomas-halliwell.bolton.sch.uk/curriculum/PublishingImages/RW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033" y="274638"/>
            <a:ext cx="7127934" cy="16783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4283" y="2426576"/>
            <a:ext cx="7495434" cy="3477875"/>
          </a:xfrm>
          <a:prstGeom prst="rect">
            <a:avLst/>
          </a:prstGeom>
        </p:spPr>
        <p:txBody>
          <a:bodyPr wrap="square">
            <a:spAutoFit/>
          </a:bodyPr>
          <a:lstStyle/>
          <a:p>
            <a:r>
              <a:rPr lang="en-GB" sz="2400" dirty="0"/>
              <a:t>The Read Write Inc. Speed Sounds lessons follow a careful progression, with sounds being introduced sequentially in a structured and systematic way. The broad order follows three sets. Set 1 teaches the most common sound-letter correspondences:</a:t>
            </a:r>
          </a:p>
          <a:p>
            <a:endParaRPr lang="en-GB" sz="2400" dirty="0"/>
          </a:p>
          <a:p>
            <a:r>
              <a:rPr lang="en-GB" sz="2400" dirty="0"/>
              <a:t>m a s d t / </a:t>
            </a:r>
            <a:r>
              <a:rPr lang="en-GB" sz="2400" dirty="0" err="1"/>
              <a:t>i</a:t>
            </a:r>
            <a:r>
              <a:rPr lang="en-GB" sz="2400" dirty="0"/>
              <a:t> n p g o / c k u b / f e l h </a:t>
            </a:r>
            <a:r>
              <a:rPr lang="en-GB" sz="2400" dirty="0" err="1"/>
              <a:t>sh</a:t>
            </a:r>
            <a:r>
              <a:rPr lang="en-GB" sz="2400" dirty="0"/>
              <a:t> r / j v y w / </a:t>
            </a:r>
            <a:r>
              <a:rPr lang="en-GB" sz="2400" dirty="0" err="1"/>
              <a:t>th</a:t>
            </a:r>
            <a:r>
              <a:rPr lang="en-GB" sz="2400" dirty="0"/>
              <a:t> z </a:t>
            </a:r>
            <a:r>
              <a:rPr lang="en-GB" sz="2400" dirty="0" err="1"/>
              <a:t>ch</a:t>
            </a:r>
            <a:r>
              <a:rPr lang="en-GB" sz="2400" dirty="0"/>
              <a:t> </a:t>
            </a:r>
            <a:r>
              <a:rPr lang="en-GB" sz="2400" dirty="0" err="1"/>
              <a:t>qu</a:t>
            </a:r>
            <a:r>
              <a:rPr lang="en-GB" sz="2400" dirty="0"/>
              <a:t> x ng </a:t>
            </a:r>
            <a:r>
              <a:rPr lang="en-GB" sz="2400" dirty="0" err="1"/>
              <a:t>nk</a:t>
            </a:r>
            <a:endParaRPr lang="en-GB" sz="2400" dirty="0"/>
          </a:p>
          <a:p>
            <a:endParaRPr lang="en-GB" sz="1400" dirty="0"/>
          </a:p>
          <a:p>
            <a:endParaRPr lang="en-GB" sz="1400" dirty="0"/>
          </a:p>
        </p:txBody>
      </p:sp>
      <p:pic>
        <p:nvPicPr>
          <p:cNvPr id="7" name="Picture 6"/>
          <p:cNvPicPr>
            <a:picLocks noChangeAspect="1"/>
          </p:cNvPicPr>
          <p:nvPr/>
        </p:nvPicPr>
        <p:blipFill>
          <a:blip r:embed="rId3"/>
          <a:stretch>
            <a:fillRect/>
          </a:stretch>
        </p:blipFill>
        <p:spPr>
          <a:xfrm>
            <a:off x="7349010" y="5252123"/>
            <a:ext cx="1450974" cy="1304657"/>
          </a:xfrm>
          <a:prstGeom prst="rect">
            <a:avLst/>
          </a:prstGeom>
        </p:spPr>
      </p:pic>
    </p:spTree>
    <p:extLst>
      <p:ext uri="{BB962C8B-B14F-4D97-AF65-F5344CB8AC3E}">
        <p14:creationId xmlns:p14="http://schemas.microsoft.com/office/powerpoint/2010/main" val="120331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620688"/>
            <a:ext cx="8003232" cy="4031873"/>
          </a:xfrm>
          <a:prstGeom prst="rect">
            <a:avLst/>
          </a:prstGeom>
        </p:spPr>
        <p:txBody>
          <a:bodyPr wrap="square">
            <a:spAutoFit/>
          </a:bodyPr>
          <a:lstStyle/>
          <a:p>
            <a:r>
              <a:rPr lang="en-GB" dirty="0"/>
              <a:t>Before you get started please visit… </a:t>
            </a:r>
            <a:r>
              <a:rPr lang="en-GB" dirty="0">
                <a:hlinkClick r:id="rId2"/>
              </a:rPr>
              <a:t>https://www.ruthmiskin.com/en/find-out-more/parents/</a:t>
            </a:r>
            <a:endParaRPr lang="en-GB" dirty="0"/>
          </a:p>
          <a:p>
            <a:r>
              <a:rPr lang="en-GB" sz="2000" dirty="0"/>
              <a:t>to practise saying the sounds clearly. The more clearly you say the sounds, the more quickly your child will learn them.</a:t>
            </a:r>
          </a:p>
          <a:p>
            <a:endParaRPr lang="en-GB" sz="1400" dirty="0"/>
          </a:p>
          <a:p>
            <a:endParaRPr lang="en-GB" sz="1800" dirty="0"/>
          </a:p>
          <a:p>
            <a:r>
              <a:rPr lang="en-GB" sz="2000" dirty="0"/>
              <a:t>Your child will bring home the Set 1 Speed Sounds.</a:t>
            </a:r>
          </a:p>
          <a:p>
            <a:r>
              <a:rPr lang="en-GB" sz="2000" dirty="0"/>
              <a:t>You’ll see that each sound is drawn in the shape of a picture. For example:</a:t>
            </a:r>
          </a:p>
          <a:p>
            <a:r>
              <a:rPr lang="en-GB" sz="2000" dirty="0"/>
              <a:t>•	‘s’ is in the shape of a snake</a:t>
            </a:r>
          </a:p>
          <a:p>
            <a:r>
              <a:rPr lang="en-GB" sz="2000" dirty="0"/>
              <a:t>•	‘d’ is in the shape of a dinosaur</a:t>
            </a:r>
          </a:p>
          <a:p>
            <a:r>
              <a:rPr lang="en-GB" sz="2000" dirty="0"/>
              <a:t>•	‘a’ is in the shape of an apple</a:t>
            </a:r>
          </a:p>
          <a:p>
            <a:r>
              <a:rPr lang="en-GB" sz="2000" dirty="0"/>
              <a:t>•	‘m’ is in the shape of two mountains.</a:t>
            </a:r>
          </a:p>
        </p:txBody>
      </p:sp>
      <p:sp>
        <p:nvSpPr>
          <p:cNvPr id="6" name="Content Placeholder 5"/>
          <p:cNvSpPr>
            <a:spLocks noGrp="1"/>
          </p:cNvSpPr>
          <p:nvPr>
            <p:ph idx="1"/>
          </p:nvPr>
        </p:nvSpPr>
        <p:spPr>
          <a:xfrm>
            <a:off x="370740" y="5733256"/>
            <a:ext cx="8316416" cy="936104"/>
          </a:xfrm>
        </p:spPr>
        <p:txBody>
          <a:bodyPr/>
          <a:lstStyle/>
          <a:p>
            <a:pPr marL="0" indent="0">
              <a:buNone/>
            </a:pPr>
            <a:r>
              <a:rPr lang="en-GB" sz="2000" dirty="0">
                <a:latin typeface="Comic Sans MS" panose="030F0702030302020204" pitchFamily="66" charset="0"/>
              </a:rPr>
              <a:t>Important: We say ‘</a:t>
            </a:r>
            <a:r>
              <a:rPr lang="en-GB" sz="2000" dirty="0" err="1">
                <a:latin typeface="Comic Sans MS" panose="030F0702030302020204" pitchFamily="66" charset="0"/>
              </a:rPr>
              <a:t>mmmm</a:t>
            </a:r>
            <a:r>
              <a:rPr lang="en-GB" sz="2000" dirty="0">
                <a:latin typeface="Comic Sans MS" panose="030F0702030302020204" pitchFamily="66" charset="0"/>
              </a:rPr>
              <a:t>’ not ‘</a:t>
            </a:r>
            <a:r>
              <a:rPr lang="en-GB" sz="2000" dirty="0" err="1">
                <a:latin typeface="Comic Sans MS" panose="030F0702030302020204" pitchFamily="66" charset="0"/>
              </a:rPr>
              <a:t>muh</a:t>
            </a:r>
            <a:r>
              <a:rPr lang="en-GB" sz="2000" dirty="0">
                <a:latin typeface="Comic Sans MS" panose="030F0702030302020204" pitchFamily="66" charset="0"/>
              </a:rPr>
              <a:t>’ and ‘</a:t>
            </a:r>
            <a:r>
              <a:rPr lang="en-GB" sz="2000" dirty="0" err="1">
                <a:latin typeface="Comic Sans MS" panose="030F0702030302020204" pitchFamily="66" charset="0"/>
              </a:rPr>
              <a:t>lllll</a:t>
            </a:r>
            <a:r>
              <a:rPr lang="en-GB" sz="2000" dirty="0">
                <a:latin typeface="Comic Sans MS" panose="030F0702030302020204" pitchFamily="66" charset="0"/>
              </a:rPr>
              <a:t>’ not ‘</a:t>
            </a:r>
            <a:r>
              <a:rPr lang="en-GB" sz="2000" dirty="0" err="1">
                <a:latin typeface="Comic Sans MS" panose="030F0702030302020204" pitchFamily="66" charset="0"/>
              </a:rPr>
              <a:t>luh</a:t>
            </a:r>
            <a:r>
              <a:rPr lang="en-GB" sz="2000" dirty="0">
                <a:latin typeface="Comic Sans MS" panose="030F0702030302020204" pitchFamily="66" charset="0"/>
              </a:rPr>
              <a:t>’ when teaching the sounds. This really helps children when they learn to blend sounds together to read words.</a:t>
            </a:r>
          </a:p>
        </p:txBody>
      </p:sp>
      <p:pic>
        <p:nvPicPr>
          <p:cNvPr id="8" name="Picture 7"/>
          <p:cNvPicPr>
            <a:picLocks noChangeAspect="1"/>
          </p:cNvPicPr>
          <p:nvPr/>
        </p:nvPicPr>
        <p:blipFill>
          <a:blip r:embed="rId3"/>
          <a:stretch>
            <a:fillRect/>
          </a:stretch>
        </p:blipFill>
        <p:spPr>
          <a:xfrm>
            <a:off x="6272768" y="3151370"/>
            <a:ext cx="2592288" cy="2450729"/>
          </a:xfrm>
          <a:prstGeom prst="rect">
            <a:avLst/>
          </a:prstGeom>
        </p:spPr>
      </p:pic>
      <p:pic>
        <p:nvPicPr>
          <p:cNvPr id="2" name="Picture 1">
            <a:extLst>
              <a:ext uri="{FF2B5EF4-FFF2-40B4-BE49-F238E27FC236}">
                <a16:creationId xmlns:a16="http://schemas.microsoft.com/office/drawing/2014/main" id="{D4637CA4-129B-4431-8B83-CA4DC29DAFAE}"/>
              </a:ext>
            </a:extLst>
          </p:cNvPr>
          <p:cNvPicPr>
            <a:picLocks noChangeAspect="1"/>
          </p:cNvPicPr>
          <p:nvPr/>
        </p:nvPicPr>
        <p:blipFill>
          <a:blip r:embed="rId4"/>
          <a:stretch>
            <a:fillRect/>
          </a:stretch>
        </p:blipFill>
        <p:spPr>
          <a:xfrm>
            <a:off x="8097688" y="294523"/>
            <a:ext cx="725487" cy="652329"/>
          </a:xfrm>
          <a:prstGeom prst="rect">
            <a:avLst/>
          </a:prstGeom>
        </p:spPr>
      </p:pic>
      <p:pic>
        <p:nvPicPr>
          <p:cNvPr id="3" name="Picture 2">
            <a:extLst>
              <a:ext uri="{FF2B5EF4-FFF2-40B4-BE49-F238E27FC236}">
                <a16:creationId xmlns:a16="http://schemas.microsoft.com/office/drawing/2014/main" id="{C19AC669-C8AE-42EC-AB7C-50F7A6619C1C}"/>
              </a:ext>
            </a:extLst>
          </p:cNvPr>
          <p:cNvPicPr>
            <a:picLocks noChangeAspect="1"/>
          </p:cNvPicPr>
          <p:nvPr/>
        </p:nvPicPr>
        <p:blipFill>
          <a:blip r:embed="rId4"/>
          <a:stretch>
            <a:fillRect/>
          </a:stretch>
        </p:blipFill>
        <p:spPr>
          <a:xfrm>
            <a:off x="872198" y="4851439"/>
            <a:ext cx="725486" cy="652328"/>
          </a:xfrm>
          <a:prstGeom prst="rect">
            <a:avLst/>
          </a:prstGeom>
        </p:spPr>
      </p:pic>
    </p:spTree>
    <p:extLst>
      <p:ext uri="{BB962C8B-B14F-4D97-AF65-F5344CB8AC3E}">
        <p14:creationId xmlns:p14="http://schemas.microsoft.com/office/powerpoint/2010/main" val="219702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71625" y="260350"/>
            <a:ext cx="6300788" cy="1139825"/>
          </a:xfrm>
        </p:spPr>
        <p:txBody>
          <a:bodyPr/>
          <a:lstStyle/>
          <a:p>
            <a:pPr eaLnBrk="1" hangingPunct="1">
              <a:defRPr/>
            </a:pPr>
            <a:r>
              <a:rPr lang="en-GB" kern="1200" dirty="0">
                <a:solidFill>
                  <a:schemeClr val="tx1"/>
                </a:solidFill>
                <a:latin typeface="Comic Sans MS" pitchFamily="66" charset="0"/>
                <a:ea typeface="+mn-ea"/>
                <a:cs typeface="+mn-cs"/>
              </a:rPr>
              <a:t>Healthy Minds and Bodies</a:t>
            </a:r>
          </a:p>
        </p:txBody>
      </p:sp>
      <p:sp>
        <p:nvSpPr>
          <p:cNvPr id="13315" name="Rectangle 3"/>
          <p:cNvSpPr txBox="1">
            <a:spLocks noChangeArrowheads="1"/>
          </p:cNvSpPr>
          <p:nvPr/>
        </p:nvSpPr>
        <p:spPr bwMode="auto">
          <a:xfrm>
            <a:off x="1013793" y="1615822"/>
            <a:ext cx="6022975" cy="165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Tx/>
              <a:buChar char="•"/>
            </a:pPr>
            <a:r>
              <a:rPr lang="en-GB" altLang="en-US" sz="2400" dirty="0"/>
              <a:t>Water bottles – access all day</a:t>
            </a:r>
          </a:p>
          <a:p>
            <a:pPr eaLnBrk="1" hangingPunct="1">
              <a:spcBef>
                <a:spcPct val="20000"/>
              </a:spcBef>
              <a:buFontTx/>
              <a:buChar char="•"/>
            </a:pPr>
            <a:endParaRPr lang="en-GB" altLang="en-US" sz="2400" dirty="0"/>
          </a:p>
          <a:p>
            <a:pPr eaLnBrk="1" hangingPunct="1">
              <a:spcBef>
                <a:spcPct val="20000"/>
              </a:spcBef>
              <a:buFontTx/>
              <a:buChar char="•"/>
            </a:pPr>
            <a:r>
              <a:rPr lang="en-GB" altLang="en-US" sz="2400" dirty="0"/>
              <a:t>Each child is offered a healthy morning snack</a:t>
            </a:r>
          </a:p>
          <a:p>
            <a:pPr eaLnBrk="1" hangingPunct="1">
              <a:spcBef>
                <a:spcPct val="20000"/>
              </a:spcBef>
              <a:buFontTx/>
              <a:buChar char="•"/>
            </a:pPr>
            <a:endParaRPr lang="en-GB" altLang="en-US" sz="2800" dirty="0"/>
          </a:p>
          <a:p>
            <a:pPr eaLnBrk="1" hangingPunct="1">
              <a:spcBef>
                <a:spcPct val="20000"/>
              </a:spcBef>
              <a:buFontTx/>
              <a:buChar char="•"/>
            </a:pPr>
            <a:endParaRPr lang="en-GB" altLang="en-US" sz="2800" dirty="0"/>
          </a:p>
          <a:p>
            <a:pPr eaLnBrk="1" hangingPunct="1">
              <a:spcBef>
                <a:spcPct val="20000"/>
              </a:spcBef>
              <a:buFontTx/>
              <a:buChar char="•"/>
            </a:pPr>
            <a:endParaRPr lang="en-GB" altLang="en-US" sz="2800" dirty="0"/>
          </a:p>
          <a:p>
            <a:pPr eaLnBrk="1" hangingPunct="1">
              <a:spcBef>
                <a:spcPct val="20000"/>
              </a:spcBef>
              <a:buFontTx/>
              <a:buChar char="•"/>
            </a:pPr>
            <a:endParaRPr lang="en-GB" altLang="en-US" sz="2800" dirty="0"/>
          </a:p>
          <a:p>
            <a:pPr eaLnBrk="1" hangingPunct="1">
              <a:spcBef>
                <a:spcPct val="20000"/>
              </a:spcBef>
              <a:buFont typeface="Wingdings" pitchFamily="2" charset="2"/>
              <a:buNone/>
            </a:pPr>
            <a:endParaRPr lang="en-GB" altLang="en-US" sz="3200" dirty="0">
              <a:latin typeface="Arial" charset="0"/>
            </a:endParaRPr>
          </a:p>
        </p:txBody>
      </p:sp>
      <p:sp>
        <p:nvSpPr>
          <p:cNvPr id="2" name="Rectangle 1"/>
          <p:cNvSpPr/>
          <p:nvPr/>
        </p:nvSpPr>
        <p:spPr>
          <a:xfrm>
            <a:off x="282070" y="3085459"/>
            <a:ext cx="8168103" cy="3434786"/>
          </a:xfrm>
          <a:prstGeom prst="rect">
            <a:avLst/>
          </a:prstGeom>
        </p:spPr>
        <p:txBody>
          <a:bodyPr wrap="square" lIns="91440" tIns="45720" rIns="91440" bIns="45720" anchor="t">
            <a:spAutoFit/>
          </a:bodyPr>
          <a:lstStyle/>
          <a:p>
            <a:pPr marL="342900" indent="-342900" algn="ctr">
              <a:lnSpc>
                <a:spcPct val="90000"/>
              </a:lnSpc>
              <a:spcBef>
                <a:spcPct val="20000"/>
              </a:spcBef>
              <a:buFont typeface="Arial" pitchFamily="34" charset="0"/>
              <a:buChar char="•"/>
              <a:defRPr/>
            </a:pPr>
            <a:endParaRPr lang="en-GB" sz="3600" dirty="0"/>
          </a:p>
          <a:p>
            <a:pPr marL="342900" indent="-342900" algn="ctr">
              <a:lnSpc>
                <a:spcPct val="90000"/>
              </a:lnSpc>
              <a:spcBef>
                <a:spcPct val="20000"/>
              </a:spcBef>
              <a:buFont typeface="Arial" pitchFamily="34" charset="0"/>
              <a:buChar char="•"/>
              <a:defRPr/>
            </a:pPr>
            <a:endParaRPr lang="en-GB" sz="3600" dirty="0"/>
          </a:p>
          <a:p>
            <a:pPr algn="ctr">
              <a:lnSpc>
                <a:spcPct val="90000"/>
              </a:lnSpc>
              <a:spcBef>
                <a:spcPct val="20000"/>
              </a:spcBef>
              <a:defRPr/>
            </a:pPr>
            <a:endParaRPr lang="en-GB" sz="3600" dirty="0"/>
          </a:p>
          <a:p>
            <a:pPr marL="342900" indent="-342900" algn="ctr">
              <a:lnSpc>
                <a:spcPct val="90000"/>
              </a:lnSpc>
              <a:spcBef>
                <a:spcPct val="20000"/>
              </a:spcBef>
              <a:buFont typeface="Arial" pitchFamily="34" charset="0"/>
              <a:buChar char="•"/>
              <a:defRPr/>
            </a:pPr>
            <a:r>
              <a:rPr lang="en-GB" sz="3600" dirty="0"/>
              <a:t> </a:t>
            </a:r>
            <a:r>
              <a:rPr lang="en-GB" sz="2400" dirty="0"/>
              <a:t>PE days are on a Tuesday and Wednesday.</a:t>
            </a:r>
          </a:p>
          <a:p>
            <a:pPr marL="342900" indent="-342900" algn="ctr">
              <a:lnSpc>
                <a:spcPct val="90000"/>
              </a:lnSpc>
              <a:spcBef>
                <a:spcPct val="20000"/>
              </a:spcBef>
              <a:buFont typeface="Arial" pitchFamily="34" charset="0"/>
              <a:buChar char="•"/>
              <a:defRPr/>
            </a:pPr>
            <a:endParaRPr lang="en-GB" sz="2400" dirty="0"/>
          </a:p>
          <a:p>
            <a:pPr marL="342900" indent="-342900" algn="ctr">
              <a:lnSpc>
                <a:spcPct val="90000"/>
              </a:lnSpc>
              <a:spcBef>
                <a:spcPct val="20000"/>
              </a:spcBef>
              <a:buFont typeface="Arial" pitchFamily="34" charset="0"/>
              <a:buChar char="•"/>
              <a:defRPr/>
            </a:pPr>
            <a:r>
              <a:rPr lang="en-GB" sz="3600" dirty="0"/>
              <a:t>PLEASE NAME EVERYTHING!</a:t>
            </a:r>
          </a:p>
        </p:txBody>
      </p:sp>
      <p:pic>
        <p:nvPicPr>
          <p:cNvPr id="3" name="Picture 2"/>
          <p:cNvPicPr>
            <a:picLocks noChangeAspect="1"/>
          </p:cNvPicPr>
          <p:nvPr/>
        </p:nvPicPr>
        <p:blipFill rotWithShape="1">
          <a:blip r:embed="rId2"/>
          <a:srcRect l="10243" t="7430" r="6428" b="8796"/>
          <a:stretch/>
        </p:blipFill>
        <p:spPr>
          <a:xfrm>
            <a:off x="6234244" y="2462380"/>
            <a:ext cx="1223891" cy="1230443"/>
          </a:xfrm>
          <a:prstGeom prst="rect">
            <a:avLst/>
          </a:prstGeom>
        </p:spPr>
      </p:pic>
      <p:pic>
        <p:nvPicPr>
          <p:cNvPr id="5" name="Picture 4"/>
          <p:cNvPicPr>
            <a:picLocks noChangeAspect="1"/>
          </p:cNvPicPr>
          <p:nvPr/>
        </p:nvPicPr>
        <p:blipFill rotWithShape="1">
          <a:blip r:embed="rId3"/>
          <a:srcRect l="22861" r="26288"/>
          <a:stretch/>
        </p:blipFill>
        <p:spPr>
          <a:xfrm>
            <a:off x="6555037" y="935322"/>
            <a:ext cx="688858" cy="1354674"/>
          </a:xfrm>
          <a:prstGeom prst="rect">
            <a:avLst/>
          </a:prstGeom>
        </p:spPr>
      </p:pic>
      <p:pic>
        <p:nvPicPr>
          <p:cNvPr id="6" name="Picture 5"/>
          <p:cNvPicPr>
            <a:picLocks noChangeAspect="1"/>
          </p:cNvPicPr>
          <p:nvPr/>
        </p:nvPicPr>
        <p:blipFill rotWithShape="1">
          <a:blip r:embed="rId4"/>
          <a:srcRect b="19294"/>
          <a:stretch/>
        </p:blipFill>
        <p:spPr>
          <a:xfrm>
            <a:off x="3413562" y="3329664"/>
            <a:ext cx="2616914" cy="1576864"/>
          </a:xfrm>
          <a:prstGeom prst="rect">
            <a:avLst/>
          </a:prstGeom>
        </p:spPr>
      </p:pic>
      <p:pic>
        <p:nvPicPr>
          <p:cNvPr id="7" name="Picture 6"/>
          <p:cNvPicPr>
            <a:picLocks noChangeAspect="1"/>
          </p:cNvPicPr>
          <p:nvPr/>
        </p:nvPicPr>
        <p:blipFill>
          <a:blip r:embed="rId5"/>
          <a:stretch>
            <a:fillRect/>
          </a:stretch>
        </p:blipFill>
        <p:spPr>
          <a:xfrm>
            <a:off x="7703525" y="260350"/>
            <a:ext cx="1038692" cy="933950"/>
          </a:xfrm>
          <a:prstGeom prst="rect">
            <a:avLst/>
          </a:prstGeom>
        </p:spPr>
      </p:pic>
      <p:pic>
        <p:nvPicPr>
          <p:cNvPr id="8" name="Picture 7">
            <a:extLst>
              <a:ext uri="{FF2B5EF4-FFF2-40B4-BE49-F238E27FC236}">
                <a16:creationId xmlns:a16="http://schemas.microsoft.com/office/drawing/2014/main" id="{70613BD4-F9F7-4348-9AB8-E44E890AD19F}"/>
              </a:ext>
            </a:extLst>
          </p:cNvPr>
          <p:cNvPicPr>
            <a:picLocks noChangeAspect="1"/>
          </p:cNvPicPr>
          <p:nvPr/>
        </p:nvPicPr>
        <p:blipFill>
          <a:blip r:embed="rId6"/>
          <a:stretch>
            <a:fillRect/>
          </a:stretch>
        </p:blipFill>
        <p:spPr>
          <a:xfrm>
            <a:off x="708618" y="260350"/>
            <a:ext cx="1036410" cy="9327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73C2-45FE-3C5A-E31F-338C5A66DBFD}"/>
              </a:ext>
            </a:extLst>
          </p:cNvPr>
          <p:cNvSpPr>
            <a:spLocks noGrp="1"/>
          </p:cNvSpPr>
          <p:nvPr>
            <p:ph type="title"/>
          </p:nvPr>
        </p:nvSpPr>
        <p:spPr>
          <a:xfrm>
            <a:off x="471577" y="-56041"/>
            <a:ext cx="8229600" cy="1143000"/>
          </a:xfrm>
        </p:spPr>
        <p:txBody>
          <a:bodyPr/>
          <a:lstStyle/>
          <a:p>
            <a:r>
              <a:rPr lang="en-GB" dirty="0">
                <a:latin typeface="Comic Sans MS" panose="030F0702030302020204" pitchFamily="66" charset="0"/>
                <a:cs typeface="Arial"/>
              </a:rPr>
              <a:t>Lunchtime</a:t>
            </a:r>
            <a:endParaRPr lang="en-GB" dirty="0">
              <a:latin typeface="Comic Sans MS" panose="030F0702030302020204" pitchFamily="66" charset="0"/>
            </a:endParaRPr>
          </a:p>
        </p:txBody>
      </p:sp>
      <p:pic>
        <p:nvPicPr>
          <p:cNvPr id="5" name="Content Placeholder 4">
            <a:extLst>
              <a:ext uri="{FF2B5EF4-FFF2-40B4-BE49-F238E27FC236}">
                <a16:creationId xmlns:a16="http://schemas.microsoft.com/office/drawing/2014/main" id="{00419101-85AA-4C2E-8152-69A9C53832D6}"/>
              </a:ext>
            </a:extLst>
          </p:cNvPr>
          <p:cNvPicPr>
            <a:picLocks noGrp="1" noChangeAspect="1"/>
          </p:cNvPicPr>
          <p:nvPr>
            <p:ph idx="1"/>
          </p:nvPr>
        </p:nvPicPr>
        <p:blipFill>
          <a:blip r:embed="rId2"/>
          <a:stretch>
            <a:fillRect/>
          </a:stretch>
        </p:blipFill>
        <p:spPr>
          <a:xfrm>
            <a:off x="8214028" y="31680"/>
            <a:ext cx="835127" cy="745864"/>
          </a:xfrm>
          <a:prstGeom prst="rect">
            <a:avLst/>
          </a:prstGeom>
        </p:spPr>
      </p:pic>
      <p:pic>
        <p:nvPicPr>
          <p:cNvPr id="4" name="Picture 3">
            <a:extLst>
              <a:ext uri="{FF2B5EF4-FFF2-40B4-BE49-F238E27FC236}">
                <a16:creationId xmlns:a16="http://schemas.microsoft.com/office/drawing/2014/main" id="{847E388A-F666-4157-875E-97244000B262}"/>
              </a:ext>
            </a:extLst>
          </p:cNvPr>
          <p:cNvPicPr>
            <a:picLocks noChangeAspect="1"/>
          </p:cNvPicPr>
          <p:nvPr/>
        </p:nvPicPr>
        <p:blipFill>
          <a:blip r:embed="rId2"/>
          <a:stretch>
            <a:fillRect/>
          </a:stretch>
        </p:blipFill>
        <p:spPr>
          <a:xfrm>
            <a:off x="113868" y="31680"/>
            <a:ext cx="835127" cy="788995"/>
          </a:xfrm>
          <a:prstGeom prst="rect">
            <a:avLst/>
          </a:prstGeom>
        </p:spPr>
      </p:pic>
      <p:sp>
        <p:nvSpPr>
          <p:cNvPr id="6" name="TextBox 5">
            <a:extLst>
              <a:ext uri="{FF2B5EF4-FFF2-40B4-BE49-F238E27FC236}">
                <a16:creationId xmlns:a16="http://schemas.microsoft.com/office/drawing/2014/main" id="{4C7F21B9-01CD-4785-BC29-D3ACB12BE353}"/>
              </a:ext>
            </a:extLst>
          </p:cNvPr>
          <p:cNvSpPr txBox="1"/>
          <p:nvPr/>
        </p:nvSpPr>
        <p:spPr>
          <a:xfrm>
            <a:off x="393496" y="816891"/>
            <a:ext cx="8537718" cy="5970865"/>
          </a:xfrm>
          <a:prstGeom prst="rect">
            <a:avLst/>
          </a:prstGeom>
          <a:noFill/>
        </p:spPr>
        <p:txBody>
          <a:bodyPr wrap="square" lIns="91440" tIns="45720" rIns="91440" bIns="45720" rtlCol="0" anchor="t">
            <a:spAutoFit/>
          </a:bodyPr>
          <a:lstStyle/>
          <a:p>
            <a:r>
              <a:rPr lang="en-GB" dirty="0">
                <a:latin typeface="Comic Sans MS"/>
              </a:rPr>
              <a:t>All children in Reception and Year One and Two can have a free school lunch each day. You can also choose to bring a packed lunch to school if you prefer. Please remember we do not allow nuts at school due to severe allergies.</a:t>
            </a:r>
            <a:endParaRPr lang="en-GB" dirty="0"/>
          </a:p>
          <a:p>
            <a:endParaRPr lang="en-GB" dirty="0"/>
          </a:p>
          <a:p>
            <a:r>
              <a:rPr lang="en-GB" dirty="0"/>
              <a:t>The options are – </a:t>
            </a:r>
          </a:p>
          <a:p>
            <a:pPr marL="342900" indent="-342900">
              <a:buFont typeface="Arial" panose="020B0604020202020204" pitchFamily="34" charset="0"/>
              <a:buChar char="•"/>
            </a:pPr>
            <a:r>
              <a:rPr lang="en-GB" sz="3200" dirty="0"/>
              <a:t>Hot school dinners</a:t>
            </a:r>
          </a:p>
          <a:p>
            <a:pPr marL="342900" indent="-342900">
              <a:buFont typeface="Arial" panose="020B0604020202020204" pitchFamily="34" charset="0"/>
              <a:buChar char="•"/>
            </a:pPr>
            <a:r>
              <a:rPr lang="en-GB" sz="3200" dirty="0"/>
              <a:t>Vegetarian option</a:t>
            </a:r>
          </a:p>
          <a:p>
            <a:pPr marL="342900" indent="-342900">
              <a:buFont typeface="Arial" panose="020B0604020202020204" pitchFamily="34" charset="0"/>
              <a:buChar char="•"/>
            </a:pPr>
            <a:r>
              <a:rPr lang="en-GB" sz="3200" dirty="0"/>
              <a:t>Jacket Potato</a:t>
            </a:r>
          </a:p>
          <a:p>
            <a:pPr marL="342900" indent="-342900">
              <a:buFont typeface="Arial" panose="020B0604020202020204" pitchFamily="34" charset="0"/>
              <a:buChar char="•"/>
            </a:pPr>
            <a:endParaRPr lang="en-GB" dirty="0"/>
          </a:p>
          <a:p>
            <a:pPr marL="342900" indent="-342900" algn="ctr">
              <a:buFont typeface="Arial" panose="020B0604020202020204" pitchFamily="34" charset="0"/>
              <a:buChar char="•"/>
            </a:pPr>
            <a:r>
              <a:rPr lang="en-GB" dirty="0"/>
              <a:t>The menu is on the eats website.</a:t>
            </a:r>
          </a:p>
          <a:p>
            <a:r>
              <a:rPr lang="en-GB" dirty="0">
                <a:latin typeface="Comic Sans MS"/>
              </a:rPr>
              <a:t>It is really helpful to talk to your child, before school, about what they will choose that day so they can answer the register confidently.  Unlike nursery or pre-school we don't record what children have for lunch each day. Please assume they have had a lovely lunch. We will let you know if we have any concerns.</a:t>
            </a:r>
            <a:endParaRPr lang="en-GB" dirty="0"/>
          </a:p>
        </p:txBody>
      </p:sp>
      <p:pic>
        <p:nvPicPr>
          <p:cNvPr id="7" name="Picture 6">
            <a:extLst>
              <a:ext uri="{FF2B5EF4-FFF2-40B4-BE49-F238E27FC236}">
                <a16:creationId xmlns:a16="http://schemas.microsoft.com/office/drawing/2014/main" id="{00FC9730-7DE2-4819-868C-22057ED481FC}"/>
              </a:ext>
            </a:extLst>
          </p:cNvPr>
          <p:cNvPicPr>
            <a:picLocks noChangeAspect="1"/>
          </p:cNvPicPr>
          <p:nvPr/>
        </p:nvPicPr>
        <p:blipFill>
          <a:blip r:embed="rId3"/>
          <a:stretch>
            <a:fillRect/>
          </a:stretch>
        </p:blipFill>
        <p:spPr>
          <a:xfrm>
            <a:off x="4736080" y="2393371"/>
            <a:ext cx="3808494" cy="1977655"/>
          </a:xfrm>
          <a:prstGeom prst="rect">
            <a:avLst/>
          </a:prstGeom>
        </p:spPr>
      </p:pic>
    </p:spTree>
    <p:extLst>
      <p:ext uri="{BB962C8B-B14F-4D97-AF65-F5344CB8AC3E}">
        <p14:creationId xmlns:p14="http://schemas.microsoft.com/office/powerpoint/2010/main" val="89329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62153"/>
            <a:ext cx="8229600" cy="1139825"/>
          </a:xfrm>
        </p:spPr>
        <p:txBody>
          <a:bodyPr/>
          <a:lstStyle/>
          <a:p>
            <a:pPr eaLnBrk="1" hangingPunct="1">
              <a:defRPr/>
            </a:pPr>
            <a:r>
              <a:rPr lang="en-GB" kern="1200" dirty="0">
                <a:solidFill>
                  <a:schemeClr val="tx1"/>
                </a:solidFill>
                <a:latin typeface="Comic Sans MS" pitchFamily="66" charset="0"/>
                <a:ea typeface="+mn-ea"/>
                <a:cs typeface="+mn-cs"/>
              </a:rPr>
              <a:t>Behaviour and Discipline</a:t>
            </a:r>
          </a:p>
        </p:txBody>
      </p:sp>
      <p:sp>
        <p:nvSpPr>
          <p:cNvPr id="15363" name="Rectangle 3"/>
          <p:cNvSpPr txBox="1">
            <a:spLocks noChangeArrowheads="1"/>
          </p:cNvSpPr>
          <p:nvPr/>
        </p:nvSpPr>
        <p:spPr bwMode="auto">
          <a:xfrm>
            <a:off x="2156616" y="1043609"/>
            <a:ext cx="6353831" cy="301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buFont typeface="Arial" charset="0"/>
              <a:buChar char="•"/>
            </a:pPr>
            <a:r>
              <a:rPr lang="en-US" sz="2400" dirty="0">
                <a:ea typeface="Comic Sans MS" charset="0"/>
                <a:cs typeface="Comic Sans MS" charset="0"/>
              </a:rPr>
              <a:t>We have high expectations of </a:t>
            </a:r>
            <a:r>
              <a:rPr lang="en-US" sz="2400" dirty="0" err="1">
                <a:ea typeface="Comic Sans MS" charset="0"/>
                <a:cs typeface="Comic Sans MS" charset="0"/>
              </a:rPr>
              <a:t>behaviour</a:t>
            </a:r>
            <a:r>
              <a:rPr lang="en-US" sz="2400" dirty="0">
                <a:ea typeface="Comic Sans MS" charset="0"/>
                <a:cs typeface="Comic Sans MS" charset="0"/>
              </a:rPr>
              <a:t> and learning. </a:t>
            </a:r>
          </a:p>
          <a:p>
            <a:pPr eaLnBrk="1" hangingPunct="1">
              <a:spcBef>
                <a:spcPct val="20000"/>
              </a:spcBef>
              <a:buFont typeface="Arial" charset="0"/>
              <a:buChar char="•"/>
            </a:pPr>
            <a:r>
              <a:rPr lang="en-GB" altLang="en-US" sz="2400" dirty="0">
                <a:latin typeface="Comic Sans MS"/>
              </a:rPr>
              <a:t>Unwanted behaviour has consequences, such as missing Golden time or moving to a quiet space.</a:t>
            </a:r>
          </a:p>
          <a:p>
            <a:pPr>
              <a:spcBef>
                <a:spcPct val="20000"/>
              </a:spcBef>
              <a:buFont typeface="Arial" charset="0"/>
              <a:buChar char="•"/>
            </a:pPr>
            <a:r>
              <a:rPr lang="en-GB" altLang="en-US" sz="2400" dirty="0">
                <a:latin typeface="Comic Sans MS"/>
              </a:rPr>
              <a:t>We spend time learning how to regulate our own feelings and learning how others feel too. </a:t>
            </a:r>
          </a:p>
          <a:p>
            <a:pPr>
              <a:spcBef>
                <a:spcPct val="20000"/>
              </a:spcBef>
              <a:buFont typeface="Arial" charset="0"/>
              <a:buChar char="•"/>
            </a:pPr>
            <a:r>
              <a:rPr lang="en-GB" altLang="en-US" sz="2400" dirty="0">
                <a:latin typeface="Comic Sans MS"/>
              </a:rPr>
              <a:t>We teach children about the Zones of Regulation to understand how to get ready to learn (the green zone!)</a:t>
            </a:r>
            <a:endParaRPr lang="en-GB" altLang="en-US" sz="2400" dirty="0"/>
          </a:p>
          <a:p>
            <a:pPr eaLnBrk="1" hangingPunct="1">
              <a:spcBef>
                <a:spcPct val="20000"/>
              </a:spcBef>
              <a:buFont typeface="Arial" charset="0"/>
              <a:buChar char="•"/>
            </a:pPr>
            <a:r>
              <a:rPr lang="en-GB" altLang="en-US" sz="2400" dirty="0">
                <a:latin typeface="Comic Sans MS"/>
              </a:rPr>
              <a:t>We celebrate positive behaviour and learning choices </a:t>
            </a:r>
            <a:r>
              <a:rPr lang="mr-IN" altLang="en-US" sz="2400" dirty="0">
                <a:latin typeface="Comic Sans MS"/>
              </a:rPr>
              <a:t>–</a:t>
            </a:r>
            <a:r>
              <a:rPr lang="en-GB" altLang="en-US" sz="2400" dirty="0">
                <a:latin typeface="Comic Sans MS"/>
              </a:rPr>
              <a:t> marble jar, stickers, celebration assembly and Christian values.</a:t>
            </a:r>
          </a:p>
          <a:p>
            <a:pPr eaLnBrk="1" hangingPunct="1">
              <a:spcBef>
                <a:spcPct val="20000"/>
              </a:spcBef>
              <a:buFont typeface="Arial" charset="0"/>
              <a:buChar char="•"/>
            </a:pPr>
            <a:endParaRPr lang="en-GB" altLang="en-US" sz="2800" dirty="0"/>
          </a:p>
        </p:txBody>
      </p:sp>
      <p:pic>
        <p:nvPicPr>
          <p:cNvPr id="3" name="Picture 2"/>
          <p:cNvPicPr>
            <a:picLocks noChangeAspect="1"/>
          </p:cNvPicPr>
          <p:nvPr/>
        </p:nvPicPr>
        <p:blipFill>
          <a:blip r:embed="rId2"/>
          <a:stretch>
            <a:fillRect/>
          </a:stretch>
        </p:blipFill>
        <p:spPr>
          <a:xfrm>
            <a:off x="633553" y="4853696"/>
            <a:ext cx="1450974" cy="1466992"/>
          </a:xfrm>
          <a:prstGeom prst="rect">
            <a:avLst/>
          </a:prstGeom>
        </p:spPr>
      </p:pic>
      <p:pic>
        <p:nvPicPr>
          <p:cNvPr id="4" name="Picture 3"/>
          <p:cNvPicPr>
            <a:picLocks noChangeAspect="1"/>
          </p:cNvPicPr>
          <p:nvPr/>
        </p:nvPicPr>
        <p:blipFill rotWithShape="1">
          <a:blip r:embed="rId3"/>
          <a:srcRect l="15155" t="9475" b="4344"/>
          <a:stretch/>
        </p:blipFill>
        <p:spPr>
          <a:xfrm>
            <a:off x="633553" y="1449041"/>
            <a:ext cx="1450974" cy="1440578"/>
          </a:xfrm>
          <a:prstGeom prst="rect">
            <a:avLst/>
          </a:prstGeom>
        </p:spPr>
      </p:pic>
      <p:pic>
        <p:nvPicPr>
          <p:cNvPr id="5" name="Picture 4"/>
          <p:cNvPicPr>
            <a:picLocks noChangeAspect="1"/>
          </p:cNvPicPr>
          <p:nvPr/>
        </p:nvPicPr>
        <p:blipFill>
          <a:blip r:embed="rId4"/>
          <a:stretch>
            <a:fillRect/>
          </a:stretch>
        </p:blipFill>
        <p:spPr>
          <a:xfrm>
            <a:off x="7863961" y="166015"/>
            <a:ext cx="1062519" cy="955374"/>
          </a:xfrm>
          <a:prstGeom prst="rect">
            <a:avLst/>
          </a:prstGeom>
        </p:spPr>
      </p:pic>
      <p:pic>
        <p:nvPicPr>
          <p:cNvPr id="6" name="Picture 5">
            <a:extLst>
              <a:ext uri="{FF2B5EF4-FFF2-40B4-BE49-F238E27FC236}">
                <a16:creationId xmlns:a16="http://schemas.microsoft.com/office/drawing/2014/main" id="{CFBED445-C7C4-4676-B008-875479326AA0}"/>
              </a:ext>
            </a:extLst>
          </p:cNvPr>
          <p:cNvPicPr>
            <a:picLocks noChangeAspect="1"/>
          </p:cNvPicPr>
          <p:nvPr/>
        </p:nvPicPr>
        <p:blipFill>
          <a:blip r:embed="rId5"/>
          <a:stretch>
            <a:fillRect/>
          </a:stretch>
        </p:blipFill>
        <p:spPr>
          <a:xfrm>
            <a:off x="188764" y="174243"/>
            <a:ext cx="1036410" cy="932769"/>
          </a:xfrm>
          <a:prstGeom prst="rect">
            <a:avLst/>
          </a:prstGeom>
        </p:spPr>
      </p:pic>
      <p:pic>
        <p:nvPicPr>
          <p:cNvPr id="1026" name="Picture 2" descr="Zones of Regulation | Little Melton Primary School">
            <a:extLst>
              <a:ext uri="{FF2B5EF4-FFF2-40B4-BE49-F238E27FC236}">
                <a16:creationId xmlns:a16="http://schemas.microsoft.com/office/drawing/2014/main" id="{D7647B01-2E66-4190-91FA-C2C33FDC7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830" y="3166055"/>
            <a:ext cx="2173859" cy="1349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371D-341A-BA01-0191-E0AF8DC12725}"/>
              </a:ext>
            </a:extLst>
          </p:cNvPr>
          <p:cNvSpPr>
            <a:spLocks noGrp="1"/>
          </p:cNvSpPr>
          <p:nvPr>
            <p:ph type="title"/>
          </p:nvPr>
        </p:nvSpPr>
        <p:spPr/>
        <p:txBody>
          <a:bodyPr/>
          <a:lstStyle/>
          <a:p>
            <a:r>
              <a:rPr lang="en-GB" dirty="0">
                <a:latin typeface="Comic Sans MS" panose="030F0702030302020204" pitchFamily="66" charset="0"/>
                <a:cs typeface="Arial"/>
              </a:rPr>
              <a:t>Christian Values</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70FFEAF2-FC46-B034-C23F-72A4782A876F}"/>
              </a:ext>
            </a:extLst>
          </p:cNvPr>
          <p:cNvSpPr>
            <a:spLocks noGrp="1"/>
          </p:cNvSpPr>
          <p:nvPr>
            <p:ph idx="1"/>
          </p:nvPr>
        </p:nvSpPr>
        <p:spPr>
          <a:xfrm>
            <a:off x="-2875" y="1234078"/>
            <a:ext cx="8229600" cy="4525963"/>
          </a:xfrm>
        </p:spPr>
        <p:txBody>
          <a:bodyPr/>
          <a:lstStyle/>
          <a:p>
            <a:r>
              <a:rPr lang="en-GB" sz="2800" dirty="0">
                <a:latin typeface="Comic Sans MS"/>
              </a:rPr>
              <a:t>We promote good behaviour for learning and encourage positive choices through celebrating our Christian Values. </a:t>
            </a:r>
            <a:endParaRPr lang="en-GB" dirty="0">
              <a:latin typeface="Comic Sans MS" panose="030F0702030302020204" pitchFamily="66" charset="0"/>
            </a:endParaRPr>
          </a:p>
          <a:p>
            <a:endParaRPr lang="en-GB" dirty="0">
              <a:solidFill>
                <a:srgbClr val="FF0000"/>
              </a:solidFill>
            </a:endParaRPr>
          </a:p>
          <a:p>
            <a:endParaRPr lang="en-GB" dirty="0"/>
          </a:p>
        </p:txBody>
      </p:sp>
      <p:sp>
        <p:nvSpPr>
          <p:cNvPr id="7" name="TextBox 6">
            <a:extLst>
              <a:ext uri="{FF2B5EF4-FFF2-40B4-BE49-F238E27FC236}">
                <a16:creationId xmlns:a16="http://schemas.microsoft.com/office/drawing/2014/main" id="{6234720F-63C0-4B62-A4C7-3A116CF109A6}"/>
              </a:ext>
            </a:extLst>
          </p:cNvPr>
          <p:cNvSpPr txBox="1"/>
          <p:nvPr/>
        </p:nvSpPr>
        <p:spPr>
          <a:xfrm>
            <a:off x="457200" y="2996419"/>
            <a:ext cx="2725727" cy="3046988"/>
          </a:xfrm>
          <a:prstGeom prst="rect">
            <a:avLst/>
          </a:prstGeom>
          <a:solidFill>
            <a:srgbClr val="FFFFFF"/>
          </a:solidFill>
          <a:ln>
            <a:solidFill>
              <a:srgbClr val="FFFFFF"/>
            </a:solidFill>
          </a:ln>
        </p:spPr>
        <p:txBody>
          <a:bodyPr wrap="square" rtlCol="0">
            <a:spAutoFit/>
          </a:bodyPr>
          <a:lstStyle/>
          <a:p>
            <a:r>
              <a:rPr lang="en-GB" sz="3200" dirty="0">
                <a:solidFill>
                  <a:srgbClr val="FF0000"/>
                </a:solidFill>
              </a:rPr>
              <a:t>Courage</a:t>
            </a:r>
          </a:p>
          <a:p>
            <a:r>
              <a:rPr lang="en-GB" sz="3200" dirty="0">
                <a:solidFill>
                  <a:srgbClr val="FFC000"/>
                </a:solidFill>
              </a:rPr>
              <a:t>Respect</a:t>
            </a:r>
          </a:p>
          <a:p>
            <a:r>
              <a:rPr lang="en-GB" sz="3200" dirty="0">
                <a:solidFill>
                  <a:srgbClr val="FFFF00"/>
                </a:solidFill>
              </a:rPr>
              <a:t>Compassion</a:t>
            </a:r>
          </a:p>
          <a:p>
            <a:r>
              <a:rPr lang="en-GB" sz="3200" dirty="0">
                <a:solidFill>
                  <a:srgbClr val="00B050"/>
                </a:solidFill>
              </a:rPr>
              <a:t>Perseverance</a:t>
            </a:r>
          </a:p>
          <a:p>
            <a:r>
              <a:rPr lang="en-GB" sz="3200" dirty="0">
                <a:solidFill>
                  <a:srgbClr val="0033CC"/>
                </a:solidFill>
              </a:rPr>
              <a:t>Community</a:t>
            </a:r>
          </a:p>
          <a:p>
            <a:r>
              <a:rPr lang="en-GB" sz="3200" dirty="0">
                <a:solidFill>
                  <a:srgbClr val="C12DD9"/>
                </a:solidFill>
              </a:rPr>
              <a:t>Wisdom</a:t>
            </a:r>
          </a:p>
        </p:txBody>
      </p:sp>
      <p:pic>
        <p:nvPicPr>
          <p:cNvPr id="8" name="Picture 7">
            <a:extLst>
              <a:ext uri="{FF2B5EF4-FFF2-40B4-BE49-F238E27FC236}">
                <a16:creationId xmlns:a16="http://schemas.microsoft.com/office/drawing/2014/main" id="{3ADEC067-C88D-49A4-B972-90606BB23450}"/>
              </a:ext>
            </a:extLst>
          </p:cNvPr>
          <p:cNvPicPr>
            <a:picLocks noChangeAspect="1"/>
          </p:cNvPicPr>
          <p:nvPr/>
        </p:nvPicPr>
        <p:blipFill>
          <a:blip r:embed="rId2"/>
          <a:stretch>
            <a:fillRect/>
          </a:stretch>
        </p:blipFill>
        <p:spPr>
          <a:xfrm>
            <a:off x="7401432" y="149541"/>
            <a:ext cx="1121761" cy="1005927"/>
          </a:xfrm>
          <a:prstGeom prst="rect">
            <a:avLst/>
          </a:prstGeom>
        </p:spPr>
      </p:pic>
      <p:pic>
        <p:nvPicPr>
          <p:cNvPr id="9" name="Picture 8">
            <a:extLst>
              <a:ext uri="{FF2B5EF4-FFF2-40B4-BE49-F238E27FC236}">
                <a16:creationId xmlns:a16="http://schemas.microsoft.com/office/drawing/2014/main" id="{466BC50D-8688-4643-975F-A65B4E7C4E0C}"/>
              </a:ext>
            </a:extLst>
          </p:cNvPr>
          <p:cNvPicPr>
            <a:picLocks noChangeAspect="1"/>
          </p:cNvPicPr>
          <p:nvPr/>
        </p:nvPicPr>
        <p:blipFill>
          <a:blip r:embed="rId2"/>
          <a:stretch>
            <a:fillRect/>
          </a:stretch>
        </p:blipFill>
        <p:spPr>
          <a:xfrm>
            <a:off x="620807" y="149540"/>
            <a:ext cx="1121761" cy="1005927"/>
          </a:xfrm>
          <a:prstGeom prst="rect">
            <a:avLst/>
          </a:prstGeom>
        </p:spPr>
      </p:pic>
      <p:pic>
        <p:nvPicPr>
          <p:cNvPr id="10" name="Picture 9">
            <a:extLst>
              <a:ext uri="{FF2B5EF4-FFF2-40B4-BE49-F238E27FC236}">
                <a16:creationId xmlns:a16="http://schemas.microsoft.com/office/drawing/2014/main" id="{AA083ACA-5FEB-43F3-B19A-5381A75DF427}"/>
              </a:ext>
            </a:extLst>
          </p:cNvPr>
          <p:cNvPicPr>
            <a:picLocks noChangeAspect="1"/>
          </p:cNvPicPr>
          <p:nvPr/>
        </p:nvPicPr>
        <p:blipFill>
          <a:blip r:embed="rId3"/>
          <a:stretch>
            <a:fillRect/>
          </a:stretch>
        </p:blipFill>
        <p:spPr>
          <a:xfrm>
            <a:off x="6360524" y="1773385"/>
            <a:ext cx="2593991" cy="1783698"/>
          </a:xfrm>
          <a:prstGeom prst="rect">
            <a:avLst/>
          </a:prstGeom>
        </p:spPr>
      </p:pic>
      <p:sp>
        <p:nvSpPr>
          <p:cNvPr id="4" name="TextBox 3">
            <a:extLst>
              <a:ext uri="{FF2B5EF4-FFF2-40B4-BE49-F238E27FC236}">
                <a16:creationId xmlns:a16="http://schemas.microsoft.com/office/drawing/2014/main" id="{C44F5301-3B24-B957-4CB7-555EABD99D7A}"/>
              </a:ext>
            </a:extLst>
          </p:cNvPr>
          <p:cNvSpPr txBox="1"/>
          <p:nvPr/>
        </p:nvSpPr>
        <p:spPr>
          <a:xfrm>
            <a:off x="3339814" y="2997261"/>
            <a:ext cx="3014143"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omic Sans MS"/>
              </a:rPr>
              <a:t>We also learn to celebrate our friends and compliment them on something they have done well.</a:t>
            </a:r>
            <a:endParaRPr lang="en-GB" dirty="0"/>
          </a:p>
        </p:txBody>
      </p:sp>
      <p:sp>
        <p:nvSpPr>
          <p:cNvPr id="5" name="TextBox 4">
            <a:extLst>
              <a:ext uri="{FF2B5EF4-FFF2-40B4-BE49-F238E27FC236}">
                <a16:creationId xmlns:a16="http://schemas.microsoft.com/office/drawing/2014/main" id="{4A410826-2D50-06AF-1BFA-761053EEDD6E}"/>
              </a:ext>
            </a:extLst>
          </p:cNvPr>
          <p:cNvSpPr txBox="1"/>
          <p:nvPr/>
        </p:nvSpPr>
        <p:spPr>
          <a:xfrm>
            <a:off x="3284159" y="4938574"/>
            <a:ext cx="339676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omic Sans MS"/>
              </a:rPr>
              <a:t>We work as a team to add marbles or pompoms to the jar. When it is full we enjoy a class treat!</a:t>
            </a:r>
            <a:endParaRPr lang="en-GB" dirty="0"/>
          </a:p>
        </p:txBody>
      </p:sp>
      <p:sp>
        <p:nvSpPr>
          <p:cNvPr id="6" name="TextBox 5">
            <a:extLst>
              <a:ext uri="{FF2B5EF4-FFF2-40B4-BE49-F238E27FC236}">
                <a16:creationId xmlns:a16="http://schemas.microsoft.com/office/drawing/2014/main" id="{B0122E3D-2755-6F26-6C2F-EF372F1BC81E}"/>
              </a:ext>
            </a:extLst>
          </p:cNvPr>
          <p:cNvSpPr txBox="1"/>
          <p:nvPr/>
        </p:nvSpPr>
        <p:spPr>
          <a:xfrm>
            <a:off x="6504038" y="3775586"/>
            <a:ext cx="2109019" cy="14158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1" name="Picture 11" descr="A picture containing indoor, wall, sweet&#10;&#10;Description automatically generated">
            <a:extLst>
              <a:ext uri="{FF2B5EF4-FFF2-40B4-BE49-F238E27FC236}">
                <a16:creationId xmlns:a16="http://schemas.microsoft.com/office/drawing/2014/main" id="{ED9C5654-09A5-8BD8-F66E-384D9AD97CCC}"/>
              </a:ext>
            </a:extLst>
          </p:cNvPr>
          <p:cNvPicPr>
            <a:picLocks noChangeAspect="1"/>
          </p:cNvPicPr>
          <p:nvPr/>
        </p:nvPicPr>
        <p:blipFill>
          <a:blip r:embed="rId4"/>
          <a:stretch>
            <a:fillRect/>
          </a:stretch>
        </p:blipFill>
        <p:spPr>
          <a:xfrm>
            <a:off x="6897357" y="4107701"/>
            <a:ext cx="1632190" cy="2165050"/>
          </a:xfrm>
          <a:prstGeom prst="rect">
            <a:avLst/>
          </a:prstGeom>
        </p:spPr>
      </p:pic>
    </p:spTree>
    <p:extLst>
      <p:ext uri="{BB962C8B-B14F-4D97-AF65-F5344CB8AC3E}">
        <p14:creationId xmlns:p14="http://schemas.microsoft.com/office/powerpoint/2010/main" val="311634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63DE-FF10-CDC2-B5EF-9703737D6BB6}"/>
              </a:ext>
            </a:extLst>
          </p:cNvPr>
          <p:cNvSpPr>
            <a:spLocks noGrp="1"/>
          </p:cNvSpPr>
          <p:nvPr>
            <p:ph type="title"/>
          </p:nvPr>
        </p:nvSpPr>
        <p:spPr/>
        <p:txBody>
          <a:bodyPr/>
          <a:lstStyle/>
          <a:p>
            <a:r>
              <a:rPr lang="en-GB" dirty="0">
                <a:latin typeface="Comic Sans MS" panose="030F0702030302020204" pitchFamily="66" charset="0"/>
                <a:cs typeface="Arial"/>
              </a:rPr>
              <a:t>Tapestry</a:t>
            </a:r>
            <a:endParaRPr lang="en-GB" dirty="0">
              <a:latin typeface="Comic Sans MS" panose="030F0702030302020204" pitchFamily="66" charset="0"/>
            </a:endParaRPr>
          </a:p>
        </p:txBody>
      </p:sp>
      <p:pic>
        <p:nvPicPr>
          <p:cNvPr id="4" name="Content Placeholder 3">
            <a:extLst>
              <a:ext uri="{FF2B5EF4-FFF2-40B4-BE49-F238E27FC236}">
                <a16:creationId xmlns:a16="http://schemas.microsoft.com/office/drawing/2014/main" id="{140DF221-9C12-44F8-9574-AA74991D4C11}"/>
              </a:ext>
            </a:extLst>
          </p:cNvPr>
          <p:cNvPicPr>
            <a:picLocks noGrp="1" noChangeAspect="1"/>
          </p:cNvPicPr>
          <p:nvPr>
            <p:ph idx="1"/>
          </p:nvPr>
        </p:nvPicPr>
        <p:blipFill>
          <a:blip r:embed="rId2"/>
          <a:stretch>
            <a:fillRect/>
          </a:stretch>
        </p:blipFill>
        <p:spPr>
          <a:xfrm>
            <a:off x="907366" y="1857834"/>
            <a:ext cx="7329268" cy="4360086"/>
          </a:xfrm>
          <a:prstGeom prst="rect">
            <a:avLst/>
          </a:prstGeom>
        </p:spPr>
      </p:pic>
      <p:pic>
        <p:nvPicPr>
          <p:cNvPr id="5" name="Picture 4">
            <a:extLst>
              <a:ext uri="{FF2B5EF4-FFF2-40B4-BE49-F238E27FC236}">
                <a16:creationId xmlns:a16="http://schemas.microsoft.com/office/drawing/2014/main" id="{CB66733B-34AB-431C-AE0C-88C4F8AC1ADF}"/>
              </a:ext>
            </a:extLst>
          </p:cNvPr>
          <p:cNvPicPr>
            <a:picLocks noChangeAspect="1"/>
          </p:cNvPicPr>
          <p:nvPr/>
        </p:nvPicPr>
        <p:blipFill>
          <a:blip r:embed="rId3"/>
          <a:stretch>
            <a:fillRect/>
          </a:stretch>
        </p:blipFill>
        <p:spPr>
          <a:xfrm>
            <a:off x="1704490" y="274638"/>
            <a:ext cx="1036410" cy="932769"/>
          </a:xfrm>
          <a:prstGeom prst="rect">
            <a:avLst/>
          </a:prstGeom>
        </p:spPr>
      </p:pic>
      <p:pic>
        <p:nvPicPr>
          <p:cNvPr id="6" name="Picture 5">
            <a:extLst>
              <a:ext uri="{FF2B5EF4-FFF2-40B4-BE49-F238E27FC236}">
                <a16:creationId xmlns:a16="http://schemas.microsoft.com/office/drawing/2014/main" id="{85844D44-6EB5-4315-8550-5EA5563DFA83}"/>
              </a:ext>
            </a:extLst>
          </p:cNvPr>
          <p:cNvPicPr>
            <a:picLocks noChangeAspect="1"/>
          </p:cNvPicPr>
          <p:nvPr/>
        </p:nvPicPr>
        <p:blipFill>
          <a:blip r:embed="rId4"/>
          <a:stretch>
            <a:fillRect/>
          </a:stretch>
        </p:blipFill>
        <p:spPr>
          <a:xfrm>
            <a:off x="6290559" y="274638"/>
            <a:ext cx="1036410" cy="932769"/>
          </a:xfrm>
          <a:prstGeom prst="rect">
            <a:avLst/>
          </a:prstGeom>
        </p:spPr>
      </p:pic>
    </p:spTree>
    <p:extLst>
      <p:ext uri="{BB962C8B-B14F-4D97-AF65-F5344CB8AC3E}">
        <p14:creationId xmlns:p14="http://schemas.microsoft.com/office/powerpoint/2010/main" val="297198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34917"/>
            <a:ext cx="6912768" cy="2308324"/>
          </a:xfrm>
          <a:prstGeom prst="rect">
            <a:avLst/>
          </a:prstGeom>
          <a:ln w="76200">
            <a:solidFill>
              <a:srgbClr val="0070C0"/>
            </a:solidFill>
          </a:ln>
        </p:spPr>
        <p:txBody>
          <a:bodyPr wrap="square">
            <a:spAutoFit/>
          </a:bodyPr>
          <a:lstStyle/>
          <a:p>
            <a:pPr algn="ctr"/>
            <a:r>
              <a:rPr lang="en-GB" sz="4800" dirty="0">
                <a:latin typeface="Patrick Hand" panose="00000500000000000000" pitchFamily="2" charset="0"/>
              </a:rPr>
              <a:t>Learn, Believe and Achieve</a:t>
            </a:r>
          </a:p>
          <a:p>
            <a:pPr algn="ctr"/>
            <a:r>
              <a:rPr lang="en-GB" sz="4800" dirty="0">
                <a:latin typeface="Patrick Hand" panose="00000500000000000000" pitchFamily="2" charset="0"/>
              </a:rPr>
              <a:t>Hand in hand with God and each other</a:t>
            </a:r>
          </a:p>
        </p:txBody>
      </p:sp>
      <p:sp>
        <p:nvSpPr>
          <p:cNvPr id="3" name="TextBox 2"/>
          <p:cNvSpPr txBox="1"/>
          <p:nvPr/>
        </p:nvSpPr>
        <p:spPr>
          <a:xfrm>
            <a:off x="591633" y="3131159"/>
            <a:ext cx="8136904" cy="1077218"/>
          </a:xfrm>
          <a:prstGeom prst="rect">
            <a:avLst/>
          </a:prstGeom>
          <a:noFill/>
        </p:spPr>
        <p:txBody>
          <a:bodyPr wrap="square" rtlCol="0">
            <a:spAutoFit/>
          </a:bodyPr>
          <a:lstStyle/>
          <a:p>
            <a:pPr algn="ctr"/>
            <a:r>
              <a:rPr lang="en-GB" sz="3200" dirty="0">
                <a:latin typeface="Patrick Hand" panose="00000500000000000000" pitchFamily="2" charset="0"/>
              </a:rPr>
              <a:t>This is our vision in the simplest form which the children know and recognise </a:t>
            </a:r>
          </a:p>
        </p:txBody>
      </p:sp>
      <p:sp>
        <p:nvSpPr>
          <p:cNvPr id="4" name="Rectangle 3">
            <a:extLst>
              <a:ext uri="{FF2B5EF4-FFF2-40B4-BE49-F238E27FC236}">
                <a16:creationId xmlns:a16="http://schemas.microsoft.com/office/drawing/2014/main" id="{65B2249C-2B6C-4C02-8E36-F5337FBCC55A}"/>
              </a:ext>
            </a:extLst>
          </p:cNvPr>
          <p:cNvSpPr/>
          <p:nvPr/>
        </p:nvSpPr>
        <p:spPr>
          <a:xfrm>
            <a:off x="591633" y="5013984"/>
            <a:ext cx="8313074" cy="1107996"/>
          </a:xfrm>
          <a:prstGeom prst="rect">
            <a:avLst/>
          </a:prstGeom>
        </p:spPr>
        <p:txBody>
          <a:bodyPr wrap="square">
            <a:spAutoFit/>
          </a:bodyPr>
          <a:lstStyle/>
          <a:p>
            <a:pPr algn="ctr"/>
            <a:r>
              <a:rPr lang="en-GB" dirty="0"/>
              <a:t>Be strong and courageous. Do not be afraid; do not be discouraged, for the Lord your God will be with you wherever you go. Joshua 1:9</a:t>
            </a:r>
          </a:p>
        </p:txBody>
      </p:sp>
    </p:spTree>
    <p:extLst>
      <p:ext uri="{BB962C8B-B14F-4D97-AF65-F5344CB8AC3E}">
        <p14:creationId xmlns:p14="http://schemas.microsoft.com/office/powerpoint/2010/main" val="1178648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F641-6F45-EE8F-FE29-DC4638854A23}"/>
              </a:ext>
            </a:extLst>
          </p:cNvPr>
          <p:cNvSpPr>
            <a:spLocks noGrp="1"/>
          </p:cNvSpPr>
          <p:nvPr>
            <p:ph type="title"/>
          </p:nvPr>
        </p:nvSpPr>
        <p:spPr/>
        <p:txBody>
          <a:bodyPr/>
          <a:lstStyle/>
          <a:p>
            <a:r>
              <a:rPr lang="en-GB" dirty="0">
                <a:latin typeface="Comic Sans MS"/>
                <a:cs typeface="Arial"/>
              </a:rPr>
              <a:t>Class Dojo </a:t>
            </a:r>
            <a:endParaRPr lang="en-GB" dirty="0">
              <a:latin typeface="Comic Sans MS"/>
            </a:endParaRPr>
          </a:p>
        </p:txBody>
      </p:sp>
      <p:sp>
        <p:nvSpPr>
          <p:cNvPr id="3" name="Content Placeholder 2">
            <a:extLst>
              <a:ext uri="{FF2B5EF4-FFF2-40B4-BE49-F238E27FC236}">
                <a16:creationId xmlns:a16="http://schemas.microsoft.com/office/drawing/2014/main" id="{9E5E6788-96B7-FD06-A3C6-54CA287ABE3E}"/>
              </a:ext>
            </a:extLst>
          </p:cNvPr>
          <p:cNvSpPr>
            <a:spLocks noGrp="1"/>
          </p:cNvSpPr>
          <p:nvPr>
            <p:ph idx="1"/>
          </p:nvPr>
        </p:nvSpPr>
        <p:spPr>
          <a:xfrm>
            <a:off x="457200" y="1600200"/>
            <a:ext cx="5627299" cy="4525963"/>
          </a:xfrm>
        </p:spPr>
        <p:txBody>
          <a:bodyPr/>
          <a:lstStyle/>
          <a:p>
            <a:r>
              <a:rPr lang="en-GB" dirty="0">
                <a:latin typeface="Comic Sans MS"/>
                <a:cs typeface="Arial"/>
              </a:rPr>
              <a:t>This is the way you can send us a message and we can send announcements to you. </a:t>
            </a:r>
          </a:p>
          <a:p>
            <a:r>
              <a:rPr lang="en-GB" dirty="0">
                <a:latin typeface="Comic Sans MS"/>
                <a:cs typeface="Arial"/>
              </a:rPr>
              <a:t>As your child continues through school this will replace Tapestry as a way of sharing photos and class events. </a:t>
            </a:r>
          </a:p>
        </p:txBody>
      </p:sp>
      <p:pic>
        <p:nvPicPr>
          <p:cNvPr id="5" name="Picture 4" descr="A picture containing text, clipart&#10;&#10;Description automatically generated">
            <a:extLst>
              <a:ext uri="{FF2B5EF4-FFF2-40B4-BE49-F238E27FC236}">
                <a16:creationId xmlns:a16="http://schemas.microsoft.com/office/drawing/2014/main" id="{BDCA899F-BA50-90F5-CE02-2CE91DB9E011}"/>
              </a:ext>
            </a:extLst>
          </p:cNvPr>
          <p:cNvPicPr>
            <a:picLocks noChangeAspect="1"/>
          </p:cNvPicPr>
          <p:nvPr/>
        </p:nvPicPr>
        <p:blipFill>
          <a:blip r:embed="rId2"/>
          <a:stretch>
            <a:fillRect/>
          </a:stretch>
        </p:blipFill>
        <p:spPr>
          <a:xfrm>
            <a:off x="1345056" y="317770"/>
            <a:ext cx="1036410" cy="93276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0E58AC06-D717-842F-965F-F4F557341EB6}"/>
              </a:ext>
            </a:extLst>
          </p:cNvPr>
          <p:cNvPicPr>
            <a:picLocks noChangeAspect="1"/>
          </p:cNvPicPr>
          <p:nvPr/>
        </p:nvPicPr>
        <p:blipFill>
          <a:blip r:embed="rId2"/>
          <a:stretch>
            <a:fillRect/>
          </a:stretch>
        </p:blipFill>
        <p:spPr>
          <a:xfrm>
            <a:off x="6650301" y="317770"/>
            <a:ext cx="1036410" cy="932769"/>
          </a:xfrm>
          <a:prstGeom prst="rect">
            <a:avLst/>
          </a:prstGeom>
        </p:spPr>
      </p:pic>
      <p:pic>
        <p:nvPicPr>
          <p:cNvPr id="8" name="Picture 8" descr="Logo, company name&#10;&#10;Description automatically generated">
            <a:extLst>
              <a:ext uri="{FF2B5EF4-FFF2-40B4-BE49-F238E27FC236}">
                <a16:creationId xmlns:a16="http://schemas.microsoft.com/office/drawing/2014/main" id="{753A2097-8F97-D8D8-3616-4540965C2C54}"/>
              </a:ext>
            </a:extLst>
          </p:cNvPr>
          <p:cNvPicPr>
            <a:picLocks noChangeAspect="1"/>
          </p:cNvPicPr>
          <p:nvPr/>
        </p:nvPicPr>
        <p:blipFill>
          <a:blip r:embed="rId3"/>
          <a:stretch>
            <a:fillRect/>
          </a:stretch>
        </p:blipFill>
        <p:spPr>
          <a:xfrm>
            <a:off x="6156295" y="1604244"/>
            <a:ext cx="2409825" cy="1895475"/>
          </a:xfrm>
          <a:prstGeom prst="rect">
            <a:avLst/>
          </a:prstGeom>
        </p:spPr>
      </p:pic>
    </p:spTree>
    <p:extLst>
      <p:ext uri="{BB962C8B-B14F-4D97-AF65-F5344CB8AC3E}">
        <p14:creationId xmlns:p14="http://schemas.microsoft.com/office/powerpoint/2010/main" val="4237428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03116" y="145034"/>
            <a:ext cx="8229600" cy="5832475"/>
          </a:xfrm>
          <a:prstGeom prst="rect">
            <a:avLst/>
          </a:prstGeom>
          <a:noFill/>
          <a:ln w="9525">
            <a:noFill/>
            <a:miter lim="800000"/>
            <a:headEnd/>
            <a:tailEnd/>
          </a:ln>
          <a:effectLst/>
        </p:spPr>
        <p:txBody>
          <a:bodyPr lIns="91440" tIns="45720" rIns="91440" bIns="45720" anchor="t"/>
          <a:lstStyle/>
          <a:p>
            <a:pPr marL="342900" indent="-342900">
              <a:buFont typeface="Arial" charset="0"/>
              <a:buChar char="•"/>
            </a:pPr>
            <a:endParaRPr lang="en-US" sz="2000" dirty="0">
              <a:latin typeface="Chalkboard" panose="03050602040202020205" pitchFamily="66" charset="77"/>
              <a:ea typeface="Comic Sans MS" charset="0"/>
              <a:cs typeface="Comic Sans MS" charset="0"/>
            </a:endParaRPr>
          </a:p>
          <a:p>
            <a:pPr algn="ctr"/>
            <a:r>
              <a:rPr lang="en-US" sz="3600" dirty="0">
                <a:ea typeface="Comic Sans MS" charset="0"/>
                <a:cs typeface="Comic Sans MS" charset="0"/>
              </a:rPr>
              <a:t>You can help by</a:t>
            </a:r>
            <a:r>
              <a:rPr lang="mr-IN" sz="3600" dirty="0">
                <a:ea typeface="Comic Sans MS" charset="0"/>
                <a:cs typeface="Comic Sans MS" charset="0"/>
              </a:rPr>
              <a:t>…</a:t>
            </a:r>
            <a:endParaRPr lang="en-GB" sz="3600" dirty="0">
              <a:ea typeface="Comic Sans MS" charset="0"/>
              <a:cs typeface="Comic Sans MS" charset="0"/>
            </a:endParaRPr>
          </a:p>
          <a:p>
            <a:pPr marL="342900" indent="-342900">
              <a:buFont typeface="Arial" charset="0"/>
              <a:buChar char="•"/>
            </a:pPr>
            <a:endParaRPr lang="en-US" sz="2000" dirty="0">
              <a:ea typeface="Comic Sans MS" charset="0"/>
              <a:cs typeface="Comic Sans MS" charset="0"/>
            </a:endParaRPr>
          </a:p>
          <a:p>
            <a:pPr marL="342900" indent="-342900">
              <a:buFont typeface="Arial" charset="0"/>
              <a:buChar char="•"/>
            </a:pPr>
            <a:r>
              <a:rPr lang="en-US" sz="2400" dirty="0">
                <a:ea typeface="Comic Sans MS" charset="0"/>
                <a:cs typeface="Comic Sans MS" charset="0"/>
              </a:rPr>
              <a:t>Promoting independence when going to the toilet, washing hands, eating with a knife and fork and by children getting changed by themselves (socks and tights are very tricky!)</a:t>
            </a:r>
          </a:p>
          <a:p>
            <a:pPr marL="342900" indent="-342900">
              <a:buFont typeface="Arial" charset="0"/>
              <a:buChar char="•"/>
            </a:pPr>
            <a:endParaRPr lang="en-US" sz="2400" dirty="0">
              <a:effectLst/>
              <a:ea typeface="Comic Sans MS" charset="0"/>
              <a:cs typeface="Comic Sans MS" charset="0"/>
            </a:endParaRPr>
          </a:p>
          <a:p>
            <a:pPr marL="342900" indent="-342900">
              <a:buFont typeface="Arial" charset="0"/>
              <a:buChar char="•"/>
            </a:pPr>
            <a:r>
              <a:rPr lang="en-US" sz="2400" dirty="0"/>
              <a:t>Reading stories, poems and magazines with your children. </a:t>
            </a:r>
          </a:p>
          <a:p>
            <a:pPr marL="342900" indent="-342900">
              <a:buFont typeface="Arial" charset="0"/>
              <a:buChar char="•"/>
            </a:pPr>
            <a:endParaRPr lang="en-US" sz="2400" dirty="0"/>
          </a:p>
          <a:p>
            <a:pPr marL="342900" indent="-342900">
              <a:buFont typeface="Arial" charset="0"/>
              <a:buChar char="•"/>
            </a:pPr>
            <a:r>
              <a:rPr lang="en-US" sz="2400" dirty="0"/>
              <a:t>Playing </a:t>
            </a:r>
            <a:r>
              <a:rPr lang="en-US" sz="2400" dirty="0" err="1"/>
              <a:t>maths</a:t>
            </a:r>
            <a:r>
              <a:rPr lang="en-US" sz="2400" dirty="0"/>
              <a:t> games at home and count everything!</a:t>
            </a:r>
          </a:p>
          <a:p>
            <a:pPr marL="342900" indent="-342900">
              <a:buFont typeface="Arial" charset="0"/>
              <a:buChar char="•"/>
            </a:pPr>
            <a:endParaRPr lang="en-US" sz="2400" dirty="0"/>
          </a:p>
          <a:p>
            <a:pPr marL="342900" indent="-342900">
              <a:buFont typeface="Arial" charset="0"/>
              <a:buChar char="•"/>
            </a:pPr>
            <a:r>
              <a:rPr lang="en-US" sz="2400" dirty="0"/>
              <a:t>Encouraging correct pencil grip and control when </a:t>
            </a:r>
            <a:r>
              <a:rPr lang="en-US" sz="2400" dirty="0" err="1"/>
              <a:t>colouring</a:t>
            </a:r>
            <a:r>
              <a:rPr lang="en-US" sz="2400" dirty="0"/>
              <a:t>, drawing or writing.</a:t>
            </a:r>
          </a:p>
          <a:p>
            <a:pPr marL="342900" indent="-342900">
              <a:buFont typeface="Arial" charset="0"/>
              <a:buChar char="•"/>
            </a:pPr>
            <a:endParaRPr lang="en-US" sz="2400" dirty="0"/>
          </a:p>
          <a:p>
            <a:pPr marL="342900" indent="-342900">
              <a:buFont typeface="Arial" charset="0"/>
              <a:buChar char="•"/>
            </a:pPr>
            <a:r>
              <a:rPr lang="en-US" sz="2400" dirty="0"/>
              <a:t>Strengthen arm muscles by throwing and catching.</a:t>
            </a:r>
          </a:p>
          <a:p>
            <a:pPr marL="342900" indent="-342900">
              <a:buFont typeface="Arial" charset="0"/>
              <a:buChar char="•"/>
            </a:pPr>
            <a:endParaRPr lang="en-US" sz="2000" dirty="0"/>
          </a:p>
        </p:txBody>
      </p:sp>
      <p:pic>
        <p:nvPicPr>
          <p:cNvPr id="3" name="Picture 2"/>
          <p:cNvPicPr>
            <a:picLocks noChangeAspect="1"/>
          </p:cNvPicPr>
          <p:nvPr/>
        </p:nvPicPr>
        <p:blipFill>
          <a:blip r:embed="rId2"/>
          <a:stretch>
            <a:fillRect/>
          </a:stretch>
        </p:blipFill>
        <p:spPr>
          <a:xfrm>
            <a:off x="7906042" y="145034"/>
            <a:ext cx="1121001" cy="1121001"/>
          </a:xfrm>
          <a:prstGeom prst="rect">
            <a:avLst/>
          </a:prstGeom>
        </p:spPr>
      </p:pic>
      <p:pic>
        <p:nvPicPr>
          <p:cNvPr id="2" name="Picture 1"/>
          <p:cNvPicPr>
            <a:picLocks noChangeAspect="1"/>
          </p:cNvPicPr>
          <p:nvPr/>
        </p:nvPicPr>
        <p:blipFill>
          <a:blip r:embed="rId3"/>
          <a:stretch>
            <a:fillRect/>
          </a:stretch>
        </p:blipFill>
        <p:spPr>
          <a:xfrm>
            <a:off x="1073240" y="200538"/>
            <a:ext cx="1121001" cy="1007959"/>
          </a:xfrm>
          <a:prstGeom prst="rect">
            <a:avLst/>
          </a:prstGeom>
        </p:spPr>
      </p:pic>
      <p:pic>
        <p:nvPicPr>
          <p:cNvPr id="5" name="Picture 4">
            <a:extLst>
              <a:ext uri="{FF2B5EF4-FFF2-40B4-BE49-F238E27FC236}">
                <a16:creationId xmlns:a16="http://schemas.microsoft.com/office/drawing/2014/main" id="{BCD50DC9-39DA-438C-92EB-96CC71155836}"/>
              </a:ext>
            </a:extLst>
          </p:cNvPr>
          <p:cNvPicPr>
            <a:picLocks noChangeAspect="1"/>
          </p:cNvPicPr>
          <p:nvPr/>
        </p:nvPicPr>
        <p:blipFill>
          <a:blip r:embed="rId4"/>
          <a:stretch>
            <a:fillRect/>
          </a:stretch>
        </p:blipFill>
        <p:spPr>
          <a:xfrm>
            <a:off x="6444699" y="234121"/>
            <a:ext cx="1121761" cy="100592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6274" y="191979"/>
            <a:ext cx="1178930" cy="1060046"/>
          </a:xfrm>
          <a:prstGeom prst="rect">
            <a:avLst/>
          </a:prstGeom>
        </p:spPr>
      </p:pic>
      <p:pic>
        <p:nvPicPr>
          <p:cNvPr id="3" name="Picture 2"/>
          <p:cNvPicPr>
            <a:picLocks noChangeAspect="1"/>
          </p:cNvPicPr>
          <p:nvPr/>
        </p:nvPicPr>
        <p:blipFill>
          <a:blip r:embed="rId2"/>
          <a:stretch>
            <a:fillRect/>
          </a:stretch>
        </p:blipFill>
        <p:spPr>
          <a:xfrm>
            <a:off x="4073636" y="3429000"/>
            <a:ext cx="996728" cy="896217"/>
          </a:xfrm>
          <a:prstGeom prst="rect">
            <a:avLst/>
          </a:prstGeom>
        </p:spPr>
      </p:pic>
      <p:sp>
        <p:nvSpPr>
          <p:cNvPr id="4" name="Title 3"/>
          <p:cNvSpPr>
            <a:spLocks noGrp="1"/>
          </p:cNvSpPr>
          <p:nvPr>
            <p:ph type="title"/>
          </p:nvPr>
        </p:nvSpPr>
        <p:spPr>
          <a:xfrm>
            <a:off x="460611" y="2348880"/>
            <a:ext cx="8229600" cy="2448272"/>
          </a:xfrm>
        </p:spPr>
        <p:txBody>
          <a:bodyPr/>
          <a:lstStyle/>
          <a:p>
            <a:r>
              <a:rPr lang="en-GB" sz="3600" dirty="0">
                <a:latin typeface="Comic Sans MS" panose="030F0702030302020204" pitchFamily="66" charset="0"/>
              </a:rPr>
              <a:t>Thank you for listening.</a:t>
            </a:r>
            <a:br>
              <a:rPr lang="en-GB" sz="3600" dirty="0">
                <a:latin typeface="Comic Sans MS" panose="030F0702030302020204" pitchFamily="66" charset="0"/>
              </a:rPr>
            </a:br>
            <a:br>
              <a:rPr lang="en-GB" sz="3600" dirty="0">
                <a:latin typeface="Comic Sans MS" panose="030F0702030302020204" pitchFamily="66" charset="0"/>
              </a:rPr>
            </a:br>
            <a:r>
              <a:rPr lang="en-GB" sz="3600" dirty="0">
                <a:latin typeface="Comic Sans MS" panose="030F0702030302020204" pitchFamily="66" charset="0"/>
              </a:rPr>
              <a:t>We are really looking forward to your child joining Star Class!</a:t>
            </a:r>
            <a:br>
              <a:rPr lang="en-GB" sz="3600" dirty="0">
                <a:latin typeface="Comic Sans MS" panose="030F0702030302020204" pitchFamily="66" charset="0"/>
              </a:rPr>
            </a:br>
            <a:br>
              <a:rPr lang="en-GB" sz="3600" dirty="0">
                <a:latin typeface="Comic Sans MS" panose="030F0702030302020204" pitchFamily="66" charset="0"/>
              </a:rPr>
            </a:br>
            <a:br>
              <a:rPr lang="en-GB" sz="3600" dirty="0">
                <a:latin typeface="Comic Sans MS" panose="030F0702030302020204" pitchFamily="66" charset="0"/>
              </a:rPr>
            </a:br>
            <a:r>
              <a:rPr lang="en-GB" sz="3600" dirty="0">
                <a:latin typeface="Comic Sans MS" panose="030F0702030302020204" pitchFamily="66" charset="0"/>
              </a:rPr>
              <a:t>Communication is key, please talk to us if you have any questions or worries.</a:t>
            </a:r>
          </a:p>
        </p:txBody>
      </p:sp>
      <p:pic>
        <p:nvPicPr>
          <p:cNvPr id="5" name="Picture 4">
            <a:extLst>
              <a:ext uri="{FF2B5EF4-FFF2-40B4-BE49-F238E27FC236}">
                <a16:creationId xmlns:a16="http://schemas.microsoft.com/office/drawing/2014/main" id="{E625A160-B569-40DD-92B1-89A8E073F912}"/>
              </a:ext>
            </a:extLst>
          </p:cNvPr>
          <p:cNvPicPr>
            <a:picLocks noChangeAspect="1"/>
          </p:cNvPicPr>
          <p:nvPr/>
        </p:nvPicPr>
        <p:blipFill>
          <a:blip r:embed="rId3"/>
          <a:stretch>
            <a:fillRect/>
          </a:stretch>
        </p:blipFill>
        <p:spPr>
          <a:xfrm>
            <a:off x="7668574" y="5463819"/>
            <a:ext cx="1176630" cy="1060796"/>
          </a:xfrm>
          <a:prstGeom prst="rect">
            <a:avLst/>
          </a:prstGeom>
        </p:spPr>
      </p:pic>
      <p:pic>
        <p:nvPicPr>
          <p:cNvPr id="6" name="Picture 5">
            <a:extLst>
              <a:ext uri="{FF2B5EF4-FFF2-40B4-BE49-F238E27FC236}">
                <a16:creationId xmlns:a16="http://schemas.microsoft.com/office/drawing/2014/main" id="{AA7D37D7-9EE8-4228-BFCD-577FDF266A4F}"/>
              </a:ext>
            </a:extLst>
          </p:cNvPr>
          <p:cNvPicPr>
            <a:picLocks noChangeAspect="1"/>
          </p:cNvPicPr>
          <p:nvPr/>
        </p:nvPicPr>
        <p:blipFill>
          <a:blip r:embed="rId3"/>
          <a:stretch>
            <a:fillRect/>
          </a:stretch>
        </p:blipFill>
        <p:spPr>
          <a:xfrm>
            <a:off x="280709" y="209259"/>
            <a:ext cx="1176630" cy="1060796"/>
          </a:xfrm>
          <a:prstGeom prst="rect">
            <a:avLst/>
          </a:prstGeom>
        </p:spPr>
      </p:pic>
      <p:pic>
        <p:nvPicPr>
          <p:cNvPr id="7" name="Picture 6">
            <a:extLst>
              <a:ext uri="{FF2B5EF4-FFF2-40B4-BE49-F238E27FC236}">
                <a16:creationId xmlns:a16="http://schemas.microsoft.com/office/drawing/2014/main" id="{8EB979B8-F15E-4E20-8D54-A94FF85222B8}"/>
              </a:ext>
            </a:extLst>
          </p:cNvPr>
          <p:cNvPicPr>
            <a:picLocks noChangeAspect="1"/>
          </p:cNvPicPr>
          <p:nvPr/>
        </p:nvPicPr>
        <p:blipFill>
          <a:blip r:embed="rId3"/>
          <a:stretch>
            <a:fillRect/>
          </a:stretch>
        </p:blipFill>
        <p:spPr>
          <a:xfrm>
            <a:off x="280709" y="5445524"/>
            <a:ext cx="1176630" cy="1060796"/>
          </a:xfrm>
          <a:prstGeom prst="rect">
            <a:avLst/>
          </a:prstGeom>
        </p:spPr>
      </p:pic>
    </p:spTree>
    <p:extLst>
      <p:ext uri="{BB962C8B-B14F-4D97-AF65-F5344CB8AC3E}">
        <p14:creationId xmlns:p14="http://schemas.microsoft.com/office/powerpoint/2010/main" val="16899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496944" cy="6247864"/>
          </a:xfrm>
          <a:prstGeom prst="rect">
            <a:avLst/>
          </a:prstGeom>
        </p:spPr>
        <p:txBody>
          <a:bodyPr wrap="square">
            <a:spAutoFit/>
          </a:bodyPr>
          <a:lstStyle/>
          <a:p>
            <a:pPr algn="ctr"/>
            <a:r>
              <a:rPr lang="en-GB" sz="2000" b="1" u="sng" dirty="0">
                <a:latin typeface="Patrick Hand" panose="00000500000000000000" pitchFamily="2" charset="0"/>
              </a:rPr>
              <a:t>Our Vision</a:t>
            </a:r>
            <a:endParaRPr lang="en-GB" sz="2000" dirty="0">
              <a:latin typeface="Patrick Hand" panose="00000500000000000000" pitchFamily="2" charset="0"/>
            </a:endParaRPr>
          </a:p>
          <a:p>
            <a:r>
              <a:rPr lang="en-GB" sz="2000" b="1" u="sng" dirty="0">
                <a:latin typeface="Patrick Hand" panose="00000500000000000000" pitchFamily="2" charset="0"/>
              </a:rPr>
              <a:t>Learn</a:t>
            </a:r>
            <a:endParaRPr lang="en-GB" sz="2000" dirty="0">
              <a:latin typeface="Patrick Hand" panose="00000500000000000000" pitchFamily="2" charset="0"/>
            </a:endParaRPr>
          </a:p>
          <a:p>
            <a:r>
              <a:rPr lang="en-GB" sz="2000" dirty="0">
                <a:latin typeface="Patrick Hand" panose="00000500000000000000" pitchFamily="2" charset="0"/>
              </a:rPr>
              <a:t>Learning is at the forefront of our minds. At Norton CEVC we take pride in developing outstanding teaching and learning by holding the highest expectations for all our pupils and knowing them well. In an ever-changing world, pupils will be equipped with the necessary skills and qualities needed to embrace life’s challenges and opportunities. We will learn about ourselves and others around us both socially, emotionally and spiritually</a:t>
            </a:r>
            <a:r>
              <a:rPr lang="en-GB" sz="2000" b="1" dirty="0">
                <a:latin typeface="Patrick Hand" panose="00000500000000000000" pitchFamily="2" charset="0"/>
              </a:rPr>
              <a:t>.</a:t>
            </a:r>
            <a:endParaRPr lang="en-GB" sz="2000" dirty="0">
              <a:latin typeface="Patrick Hand" panose="00000500000000000000" pitchFamily="2" charset="0"/>
            </a:endParaRPr>
          </a:p>
          <a:p>
            <a:endParaRPr lang="en-GB" sz="2000" b="1" u="sng" dirty="0">
              <a:latin typeface="Patrick Hand" panose="00000500000000000000" pitchFamily="2" charset="0"/>
            </a:endParaRPr>
          </a:p>
          <a:p>
            <a:r>
              <a:rPr lang="en-GB" sz="2000" b="1" u="sng" dirty="0">
                <a:latin typeface="Patrick Hand" panose="00000500000000000000" pitchFamily="2" charset="0"/>
              </a:rPr>
              <a:t>Believe</a:t>
            </a:r>
            <a:endParaRPr lang="en-GB" sz="2000" dirty="0">
              <a:latin typeface="Patrick Hand" panose="00000500000000000000" pitchFamily="2" charset="0"/>
            </a:endParaRPr>
          </a:p>
          <a:p>
            <a:r>
              <a:rPr lang="en-GB" sz="2000" dirty="0">
                <a:latin typeface="Patrick Hand" panose="00000500000000000000" pitchFamily="2" charset="0"/>
              </a:rPr>
              <a:t>At Norton CEVC we encourage everyone to believe in their own achievements both personally and academically. Through our curriculum, pupils will be opened to a wide range of experiences so that they can develop aspirational attitudes. As a church school we affirm our Christian belief in God with our Christian values being at the heart of our school.</a:t>
            </a:r>
          </a:p>
          <a:p>
            <a:endParaRPr lang="en-GB" sz="2000" b="1" u="sng" dirty="0">
              <a:latin typeface="Patrick Hand" panose="00000500000000000000" pitchFamily="2" charset="0"/>
            </a:endParaRPr>
          </a:p>
          <a:p>
            <a:r>
              <a:rPr lang="en-GB" sz="2000" b="1" u="sng" dirty="0">
                <a:latin typeface="Patrick Hand" panose="00000500000000000000" pitchFamily="2" charset="0"/>
              </a:rPr>
              <a:t>Achieve</a:t>
            </a:r>
            <a:endParaRPr lang="en-GB" sz="2000" dirty="0">
              <a:latin typeface="Patrick Hand" panose="00000500000000000000" pitchFamily="2" charset="0"/>
            </a:endParaRPr>
          </a:p>
          <a:p>
            <a:r>
              <a:rPr lang="en-GB" sz="2000" dirty="0">
                <a:latin typeface="Patrick Hand" panose="00000500000000000000" pitchFamily="2" charset="0"/>
              </a:rPr>
              <a:t>‘Achieve’ reflects the importance of achieving academically and celebrating the rewards of hard work and resilience. We also value the many personal achievements that our pupils demonstrate each day; everyone is encouraged to aim high in order to be the best they can be. </a:t>
            </a:r>
          </a:p>
        </p:txBody>
      </p:sp>
    </p:spTree>
    <p:extLst>
      <p:ext uri="{BB962C8B-B14F-4D97-AF65-F5344CB8AC3E}">
        <p14:creationId xmlns:p14="http://schemas.microsoft.com/office/powerpoint/2010/main" val="347058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45AAC-515D-491D-BABF-76869E88D747}"/>
              </a:ext>
            </a:extLst>
          </p:cNvPr>
          <p:cNvSpPr txBox="1"/>
          <p:nvPr/>
        </p:nvSpPr>
        <p:spPr>
          <a:xfrm>
            <a:off x="1512711" y="519289"/>
            <a:ext cx="6231467" cy="1107996"/>
          </a:xfrm>
          <a:prstGeom prst="rect">
            <a:avLst/>
          </a:prstGeom>
          <a:noFill/>
        </p:spPr>
        <p:txBody>
          <a:bodyPr wrap="square" rtlCol="0">
            <a:spAutoFit/>
          </a:bodyPr>
          <a:lstStyle/>
          <a:p>
            <a:r>
              <a:rPr lang="en-GB" sz="6600" dirty="0">
                <a:latin typeface="Patrick Hand" panose="00000500000000000000"/>
              </a:rPr>
              <a:t>Christian Values</a:t>
            </a:r>
          </a:p>
        </p:txBody>
      </p:sp>
      <p:sp>
        <p:nvSpPr>
          <p:cNvPr id="3" name="TextBox 2">
            <a:extLst>
              <a:ext uri="{FF2B5EF4-FFF2-40B4-BE49-F238E27FC236}">
                <a16:creationId xmlns:a16="http://schemas.microsoft.com/office/drawing/2014/main" id="{53CB45E2-C2EE-4A63-A0B0-70CA40F1A726}"/>
              </a:ext>
            </a:extLst>
          </p:cNvPr>
          <p:cNvSpPr txBox="1"/>
          <p:nvPr/>
        </p:nvSpPr>
        <p:spPr>
          <a:xfrm>
            <a:off x="2517422" y="2235200"/>
            <a:ext cx="3962400" cy="3816429"/>
          </a:xfrm>
          <a:prstGeom prst="rect">
            <a:avLst/>
          </a:prstGeom>
          <a:noFill/>
        </p:spPr>
        <p:txBody>
          <a:bodyPr wrap="square" rtlCol="0">
            <a:spAutoFit/>
          </a:bodyPr>
          <a:lstStyle/>
          <a:p>
            <a:pPr algn="ctr"/>
            <a:r>
              <a:rPr lang="en-GB" dirty="0"/>
              <a:t>Perseverance</a:t>
            </a:r>
          </a:p>
          <a:p>
            <a:pPr algn="ctr"/>
            <a:endParaRPr lang="en-GB" dirty="0"/>
          </a:p>
          <a:p>
            <a:pPr algn="ctr"/>
            <a:r>
              <a:rPr lang="en-GB" dirty="0"/>
              <a:t>Wisdom</a:t>
            </a:r>
          </a:p>
          <a:p>
            <a:pPr algn="ctr"/>
            <a:endParaRPr lang="en-GB" dirty="0"/>
          </a:p>
          <a:p>
            <a:pPr algn="ctr"/>
            <a:r>
              <a:rPr lang="en-GB" dirty="0"/>
              <a:t>Courage</a:t>
            </a:r>
          </a:p>
          <a:p>
            <a:pPr algn="ctr"/>
            <a:endParaRPr lang="en-GB" dirty="0"/>
          </a:p>
          <a:p>
            <a:pPr algn="ctr"/>
            <a:r>
              <a:rPr lang="en-GB" dirty="0"/>
              <a:t>Compassion </a:t>
            </a:r>
          </a:p>
          <a:p>
            <a:pPr algn="ctr"/>
            <a:endParaRPr lang="en-GB" dirty="0"/>
          </a:p>
          <a:p>
            <a:pPr algn="ctr"/>
            <a:r>
              <a:rPr lang="en-GB" dirty="0"/>
              <a:t>Respect</a:t>
            </a:r>
          </a:p>
          <a:p>
            <a:pPr algn="ctr"/>
            <a:endParaRPr lang="en-GB" dirty="0"/>
          </a:p>
          <a:p>
            <a:pPr algn="ctr"/>
            <a:r>
              <a:rPr lang="en-GB" dirty="0"/>
              <a:t>Community</a:t>
            </a:r>
          </a:p>
        </p:txBody>
      </p:sp>
      <p:pic>
        <p:nvPicPr>
          <p:cNvPr id="4" name="Picture 3">
            <a:extLst>
              <a:ext uri="{FF2B5EF4-FFF2-40B4-BE49-F238E27FC236}">
                <a16:creationId xmlns:a16="http://schemas.microsoft.com/office/drawing/2014/main" id="{46B3249E-8F18-483C-894D-3BEFD4895A87}"/>
              </a:ext>
            </a:extLst>
          </p:cNvPr>
          <p:cNvPicPr>
            <a:picLocks noChangeAspect="1"/>
          </p:cNvPicPr>
          <p:nvPr/>
        </p:nvPicPr>
        <p:blipFill>
          <a:blip r:embed="rId2"/>
          <a:stretch>
            <a:fillRect/>
          </a:stretch>
        </p:blipFill>
        <p:spPr>
          <a:xfrm>
            <a:off x="5381067" y="2693473"/>
            <a:ext cx="353599" cy="603556"/>
          </a:xfrm>
          <a:prstGeom prst="rect">
            <a:avLst/>
          </a:prstGeom>
        </p:spPr>
      </p:pic>
      <p:pic>
        <p:nvPicPr>
          <p:cNvPr id="5" name="Picture 4">
            <a:extLst>
              <a:ext uri="{FF2B5EF4-FFF2-40B4-BE49-F238E27FC236}">
                <a16:creationId xmlns:a16="http://schemas.microsoft.com/office/drawing/2014/main" id="{A55F9382-0141-4FB5-A0DC-0F0FC551286E}"/>
              </a:ext>
            </a:extLst>
          </p:cNvPr>
          <p:cNvPicPr>
            <a:picLocks noChangeAspect="1"/>
          </p:cNvPicPr>
          <p:nvPr/>
        </p:nvPicPr>
        <p:blipFill>
          <a:blip r:embed="rId3"/>
          <a:stretch>
            <a:fillRect/>
          </a:stretch>
        </p:blipFill>
        <p:spPr>
          <a:xfrm>
            <a:off x="5381067" y="4203282"/>
            <a:ext cx="676715" cy="506012"/>
          </a:xfrm>
          <a:prstGeom prst="rect">
            <a:avLst/>
          </a:prstGeom>
        </p:spPr>
      </p:pic>
      <p:pic>
        <p:nvPicPr>
          <p:cNvPr id="6" name="Picture 5">
            <a:extLst>
              <a:ext uri="{FF2B5EF4-FFF2-40B4-BE49-F238E27FC236}">
                <a16:creationId xmlns:a16="http://schemas.microsoft.com/office/drawing/2014/main" id="{B4B59D93-45E8-4C26-92F3-DB32D4D2B8D4}"/>
              </a:ext>
            </a:extLst>
          </p:cNvPr>
          <p:cNvPicPr>
            <a:picLocks noChangeAspect="1"/>
          </p:cNvPicPr>
          <p:nvPr/>
        </p:nvPicPr>
        <p:blipFill>
          <a:blip r:embed="rId4"/>
          <a:stretch>
            <a:fillRect/>
          </a:stretch>
        </p:blipFill>
        <p:spPr>
          <a:xfrm>
            <a:off x="3050019" y="3429000"/>
            <a:ext cx="816935" cy="615749"/>
          </a:xfrm>
          <a:prstGeom prst="rect">
            <a:avLst/>
          </a:prstGeom>
        </p:spPr>
      </p:pic>
      <p:pic>
        <p:nvPicPr>
          <p:cNvPr id="7" name="Picture 6">
            <a:extLst>
              <a:ext uri="{FF2B5EF4-FFF2-40B4-BE49-F238E27FC236}">
                <a16:creationId xmlns:a16="http://schemas.microsoft.com/office/drawing/2014/main" id="{10A0C8B5-C8DA-437D-8182-599D7A2A9996}"/>
              </a:ext>
            </a:extLst>
          </p:cNvPr>
          <p:cNvPicPr>
            <a:picLocks noChangeAspect="1"/>
          </p:cNvPicPr>
          <p:nvPr/>
        </p:nvPicPr>
        <p:blipFill>
          <a:blip r:embed="rId5"/>
          <a:stretch>
            <a:fillRect/>
          </a:stretch>
        </p:blipFill>
        <p:spPr>
          <a:xfrm>
            <a:off x="2586682" y="2099228"/>
            <a:ext cx="871804" cy="542591"/>
          </a:xfrm>
          <a:prstGeom prst="rect">
            <a:avLst/>
          </a:prstGeom>
        </p:spPr>
      </p:pic>
      <p:pic>
        <p:nvPicPr>
          <p:cNvPr id="8" name="Picture 7">
            <a:extLst>
              <a:ext uri="{FF2B5EF4-FFF2-40B4-BE49-F238E27FC236}">
                <a16:creationId xmlns:a16="http://schemas.microsoft.com/office/drawing/2014/main" id="{2687B8B6-CA95-430C-8CB4-943B0600E126}"/>
              </a:ext>
            </a:extLst>
          </p:cNvPr>
          <p:cNvPicPr>
            <a:picLocks noChangeAspect="1"/>
          </p:cNvPicPr>
          <p:nvPr/>
        </p:nvPicPr>
        <p:blipFill>
          <a:blip r:embed="rId6"/>
          <a:stretch>
            <a:fillRect/>
          </a:stretch>
        </p:blipFill>
        <p:spPr>
          <a:xfrm>
            <a:off x="5434396" y="5389590"/>
            <a:ext cx="963251" cy="640135"/>
          </a:xfrm>
          <a:prstGeom prst="rect">
            <a:avLst/>
          </a:prstGeom>
        </p:spPr>
      </p:pic>
      <p:pic>
        <p:nvPicPr>
          <p:cNvPr id="9" name="Picture 8">
            <a:extLst>
              <a:ext uri="{FF2B5EF4-FFF2-40B4-BE49-F238E27FC236}">
                <a16:creationId xmlns:a16="http://schemas.microsoft.com/office/drawing/2014/main" id="{C8CA07D1-BDAA-4E81-9E39-9337C7F5E91A}"/>
              </a:ext>
            </a:extLst>
          </p:cNvPr>
          <p:cNvPicPr>
            <a:picLocks noChangeAspect="1"/>
          </p:cNvPicPr>
          <p:nvPr/>
        </p:nvPicPr>
        <p:blipFill>
          <a:blip r:embed="rId7"/>
          <a:stretch>
            <a:fillRect/>
          </a:stretch>
        </p:blipFill>
        <p:spPr>
          <a:xfrm>
            <a:off x="2754258" y="4883578"/>
            <a:ext cx="932769" cy="506012"/>
          </a:xfrm>
          <a:prstGeom prst="rect">
            <a:avLst/>
          </a:prstGeom>
        </p:spPr>
      </p:pic>
    </p:spTree>
    <p:extLst>
      <p:ext uri="{BB962C8B-B14F-4D97-AF65-F5344CB8AC3E}">
        <p14:creationId xmlns:p14="http://schemas.microsoft.com/office/powerpoint/2010/main" val="142705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4EC599-9889-4B55-BCA6-52D0CE92183D}"/>
              </a:ext>
            </a:extLst>
          </p:cNvPr>
          <p:cNvSpPr txBox="1"/>
          <p:nvPr/>
        </p:nvSpPr>
        <p:spPr>
          <a:xfrm>
            <a:off x="-733777" y="508000"/>
            <a:ext cx="7563555" cy="1200329"/>
          </a:xfrm>
          <a:prstGeom prst="rect">
            <a:avLst/>
          </a:prstGeom>
          <a:noFill/>
        </p:spPr>
        <p:txBody>
          <a:bodyPr wrap="square" rtlCol="0">
            <a:spAutoFit/>
          </a:bodyPr>
          <a:lstStyle/>
          <a:p>
            <a:pPr algn="ctr"/>
            <a:r>
              <a:rPr lang="en-GB" sz="7200" dirty="0"/>
              <a:t>Community</a:t>
            </a:r>
          </a:p>
        </p:txBody>
      </p:sp>
      <p:sp>
        <p:nvSpPr>
          <p:cNvPr id="3" name="TextBox 2">
            <a:extLst>
              <a:ext uri="{FF2B5EF4-FFF2-40B4-BE49-F238E27FC236}">
                <a16:creationId xmlns:a16="http://schemas.microsoft.com/office/drawing/2014/main" id="{50F65B15-8089-42CC-B163-C26D7A3B952C}"/>
              </a:ext>
            </a:extLst>
          </p:cNvPr>
          <p:cNvSpPr txBox="1"/>
          <p:nvPr/>
        </p:nvSpPr>
        <p:spPr>
          <a:xfrm>
            <a:off x="982134" y="2111022"/>
            <a:ext cx="7563555" cy="2800767"/>
          </a:xfrm>
          <a:prstGeom prst="rect">
            <a:avLst/>
          </a:prstGeom>
          <a:noFill/>
        </p:spPr>
        <p:txBody>
          <a:bodyPr wrap="square" rtlCol="0">
            <a:spAutoFit/>
          </a:bodyPr>
          <a:lstStyle/>
          <a:p>
            <a:pPr marL="685800" indent="-685800">
              <a:buFont typeface="Arial" panose="020B0604020202020204" pitchFamily="34" charset="0"/>
              <a:buChar char="•"/>
            </a:pPr>
            <a:r>
              <a:rPr lang="en-GB" sz="4400" dirty="0"/>
              <a:t>Children</a:t>
            </a:r>
          </a:p>
          <a:p>
            <a:pPr marL="685800" indent="-685800">
              <a:buFont typeface="Arial" panose="020B0604020202020204" pitchFamily="34" charset="0"/>
              <a:buChar char="•"/>
            </a:pPr>
            <a:r>
              <a:rPr lang="en-GB" sz="4400" dirty="0"/>
              <a:t>Staff </a:t>
            </a:r>
          </a:p>
          <a:p>
            <a:pPr marL="685800" indent="-685800">
              <a:buFont typeface="Arial" panose="020B0604020202020204" pitchFamily="34" charset="0"/>
              <a:buChar char="•"/>
            </a:pPr>
            <a:r>
              <a:rPr lang="en-GB" sz="4400" dirty="0"/>
              <a:t>Parents</a:t>
            </a:r>
          </a:p>
          <a:p>
            <a:pPr marL="685800" indent="-685800">
              <a:buFont typeface="Arial" panose="020B0604020202020204" pitchFamily="34" charset="0"/>
              <a:buChar char="•"/>
            </a:pPr>
            <a:r>
              <a:rPr lang="en-GB" sz="4400" dirty="0"/>
              <a:t>Governors</a:t>
            </a:r>
          </a:p>
        </p:txBody>
      </p:sp>
      <p:pic>
        <p:nvPicPr>
          <p:cNvPr id="5" name="Picture 4">
            <a:extLst>
              <a:ext uri="{FF2B5EF4-FFF2-40B4-BE49-F238E27FC236}">
                <a16:creationId xmlns:a16="http://schemas.microsoft.com/office/drawing/2014/main" id="{597713F6-33E0-42FE-BAF3-241141FDE6B3}"/>
              </a:ext>
            </a:extLst>
          </p:cNvPr>
          <p:cNvPicPr>
            <a:picLocks noChangeAspect="1"/>
          </p:cNvPicPr>
          <p:nvPr/>
        </p:nvPicPr>
        <p:blipFill>
          <a:blip r:embed="rId2"/>
          <a:stretch>
            <a:fillRect/>
          </a:stretch>
        </p:blipFill>
        <p:spPr>
          <a:xfrm>
            <a:off x="5815189" y="225778"/>
            <a:ext cx="3064656" cy="2032000"/>
          </a:xfrm>
          <a:prstGeom prst="rect">
            <a:avLst/>
          </a:prstGeom>
        </p:spPr>
      </p:pic>
    </p:spTree>
    <p:extLst>
      <p:ext uri="{BB962C8B-B14F-4D97-AF65-F5344CB8AC3E}">
        <p14:creationId xmlns:p14="http://schemas.microsoft.com/office/powerpoint/2010/main" val="243868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endParaRPr lang="en-US" altLang="en-US"/>
          </a:p>
        </p:txBody>
      </p:sp>
      <p:sp>
        <p:nvSpPr>
          <p:cNvPr id="2052" name="TextBox 5"/>
          <p:cNvSpPr txBox="1">
            <a:spLocks noChangeArrowheads="1"/>
          </p:cNvSpPr>
          <p:nvPr/>
        </p:nvSpPr>
        <p:spPr bwMode="auto">
          <a:xfrm>
            <a:off x="1143000" y="5286375"/>
            <a:ext cx="6929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r>
              <a:rPr lang="en-GB" altLang="en-US" sz="3600" dirty="0"/>
              <a:t>Early Years Foundation Stage  (EYFS)</a:t>
            </a:r>
          </a:p>
        </p:txBody>
      </p:sp>
      <p:sp>
        <p:nvSpPr>
          <p:cNvPr id="2" name="Rectangle 1"/>
          <p:cNvSpPr/>
          <p:nvPr/>
        </p:nvSpPr>
        <p:spPr>
          <a:xfrm>
            <a:off x="2044300" y="297230"/>
            <a:ext cx="4915128" cy="2031325"/>
          </a:xfrm>
          <a:prstGeom prst="rect">
            <a:avLst/>
          </a:prstGeom>
          <a:noFill/>
        </p:spPr>
        <p:txBody>
          <a:bodyPr wrap="none" lIns="91440" tIns="45720" rIns="91440" bIns="45720">
            <a:spAutoFit/>
          </a:bodyPr>
          <a:lstStyle/>
          <a:p>
            <a:pPr algn="ctr"/>
            <a:r>
              <a:rPr lang="en-GB" altLang="en-US" sz="5400" dirty="0"/>
              <a:t>Welcome to </a:t>
            </a:r>
          </a:p>
          <a:p>
            <a:pPr algn="ctr"/>
            <a:r>
              <a:rPr lang="en-US"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Star Class</a:t>
            </a:r>
            <a:endParaRPr lang="en-US" sz="7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4" name="Picture 3"/>
          <p:cNvPicPr>
            <a:picLocks noChangeAspect="1"/>
          </p:cNvPicPr>
          <p:nvPr/>
        </p:nvPicPr>
        <p:blipFill>
          <a:blip r:embed="rId2"/>
          <a:stretch>
            <a:fillRect/>
          </a:stretch>
        </p:blipFill>
        <p:spPr>
          <a:xfrm>
            <a:off x="3096171" y="2691827"/>
            <a:ext cx="3023096" cy="2331596"/>
          </a:xfrm>
          <a:prstGeom prst="rect">
            <a:avLst/>
          </a:prstGeom>
        </p:spPr>
      </p:pic>
      <p:sp>
        <p:nvSpPr>
          <p:cNvPr id="3" name="5-Point Star 2"/>
          <p:cNvSpPr/>
          <p:nvPr/>
        </p:nvSpPr>
        <p:spPr>
          <a:xfrm>
            <a:off x="7361383" y="1006706"/>
            <a:ext cx="1368152" cy="122413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414465" y="1104419"/>
            <a:ext cx="1368152" cy="122413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CCC7EEB-7E8E-4671-8C66-27D64C9A6BE9}"/>
              </a:ext>
            </a:extLst>
          </p:cNvPr>
          <p:cNvPicPr>
            <a:picLocks noChangeAspect="1"/>
          </p:cNvPicPr>
          <p:nvPr/>
        </p:nvPicPr>
        <p:blipFill>
          <a:blip r:embed="rId3"/>
          <a:stretch>
            <a:fillRect/>
          </a:stretch>
        </p:blipFill>
        <p:spPr>
          <a:xfrm>
            <a:off x="1098541" y="3402230"/>
            <a:ext cx="1457070" cy="1304657"/>
          </a:xfrm>
          <a:prstGeom prst="rect">
            <a:avLst/>
          </a:prstGeom>
        </p:spPr>
      </p:pic>
      <p:pic>
        <p:nvPicPr>
          <p:cNvPr id="8" name="Picture 7">
            <a:extLst>
              <a:ext uri="{FF2B5EF4-FFF2-40B4-BE49-F238E27FC236}">
                <a16:creationId xmlns:a16="http://schemas.microsoft.com/office/drawing/2014/main" id="{C62487D2-2D79-48B6-BFA6-2357F7F467E3}"/>
              </a:ext>
            </a:extLst>
          </p:cNvPr>
          <p:cNvPicPr>
            <a:picLocks noChangeAspect="1"/>
          </p:cNvPicPr>
          <p:nvPr/>
        </p:nvPicPr>
        <p:blipFill>
          <a:blip r:embed="rId3"/>
          <a:stretch>
            <a:fillRect/>
          </a:stretch>
        </p:blipFill>
        <p:spPr>
          <a:xfrm>
            <a:off x="6632848" y="3579864"/>
            <a:ext cx="1457070" cy="13046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539552" y="785813"/>
            <a:ext cx="8136904"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r>
              <a:rPr lang="en-GB" altLang="en-US" sz="6600" dirty="0"/>
              <a:t>Star Class Team</a:t>
            </a:r>
          </a:p>
          <a:p>
            <a:pPr algn="ctr" eaLnBrk="1" hangingPunct="1"/>
            <a:endParaRPr lang="en-GB" altLang="en-US" sz="3600" dirty="0"/>
          </a:p>
          <a:p>
            <a:pPr eaLnBrk="1" hangingPunct="1"/>
            <a:r>
              <a:rPr lang="en-GB" altLang="en-US" sz="2800" dirty="0">
                <a:latin typeface="Comic Sans MS"/>
              </a:rPr>
              <a:t>Class Teachers - Mrs </a:t>
            </a:r>
            <a:r>
              <a:rPr lang="en-GB" altLang="en-US" sz="2800" dirty="0" err="1">
                <a:latin typeface="Comic Sans MS"/>
              </a:rPr>
              <a:t>Bouttell</a:t>
            </a:r>
            <a:r>
              <a:rPr lang="en-GB" altLang="en-US" sz="2800" dirty="0">
                <a:latin typeface="Comic Sans MS"/>
              </a:rPr>
              <a:t> and Mrs Cole </a:t>
            </a:r>
          </a:p>
          <a:p>
            <a:pPr eaLnBrk="1" hangingPunct="1">
              <a:buFont typeface="Arial" charset="0"/>
              <a:buChar char="•"/>
            </a:pPr>
            <a:endParaRPr lang="en-GB" altLang="en-US" sz="3600" dirty="0">
              <a:latin typeface="Comic Sans MS"/>
            </a:endParaRPr>
          </a:p>
          <a:p>
            <a:pPr eaLnBrk="1" hangingPunct="1"/>
            <a:endParaRPr lang="en-GB" altLang="en-US" sz="3600" dirty="0"/>
          </a:p>
          <a:p>
            <a:pPr eaLnBrk="1" hangingPunct="1"/>
            <a:r>
              <a:rPr lang="en-GB" altLang="en-US" sz="2800" dirty="0">
                <a:latin typeface="Comic Sans MS"/>
              </a:rPr>
              <a:t>Ms Wright–  Teaching Assistant</a:t>
            </a:r>
          </a:p>
          <a:p>
            <a:pPr eaLnBrk="1" hangingPunct="1"/>
            <a:endParaRPr lang="en-GB" altLang="en-US" sz="2800" dirty="0">
              <a:latin typeface="Comic Sans MS"/>
            </a:endParaRPr>
          </a:p>
        </p:txBody>
      </p:sp>
      <p:sp>
        <p:nvSpPr>
          <p:cNvPr id="3" name="5-Point Star 2"/>
          <p:cNvSpPr/>
          <p:nvPr/>
        </p:nvSpPr>
        <p:spPr>
          <a:xfrm>
            <a:off x="7934179" y="835811"/>
            <a:ext cx="923488" cy="82063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2EA02D-1476-4A56-B156-DD630778EE93}"/>
              </a:ext>
            </a:extLst>
          </p:cNvPr>
          <p:cNvPicPr>
            <a:picLocks noChangeAspect="1"/>
          </p:cNvPicPr>
          <p:nvPr/>
        </p:nvPicPr>
        <p:blipFill>
          <a:blip r:embed="rId2"/>
          <a:stretch>
            <a:fillRect/>
          </a:stretch>
        </p:blipFill>
        <p:spPr>
          <a:xfrm>
            <a:off x="173791" y="794986"/>
            <a:ext cx="1012024" cy="9022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7813"/>
            <a:ext cx="8229600" cy="1139825"/>
          </a:xfrm>
        </p:spPr>
        <p:txBody>
          <a:bodyPr/>
          <a:lstStyle/>
          <a:p>
            <a:pPr eaLnBrk="1" hangingPunct="1">
              <a:defRPr/>
            </a:pPr>
            <a:r>
              <a:rPr lang="en-GB" sz="3600" dirty="0">
                <a:latin typeface="Comic Sans MS" charset="0"/>
                <a:ea typeface="Comic Sans MS" charset="0"/>
                <a:cs typeface="Comic Sans MS" charset="0"/>
              </a:rPr>
              <a:t>How things change from Nursery or Preschool</a:t>
            </a:r>
            <a:r>
              <a:rPr lang="mr-IN" sz="3600" dirty="0">
                <a:latin typeface="Comic Sans MS" charset="0"/>
                <a:ea typeface="Comic Sans MS" charset="0"/>
                <a:cs typeface="Comic Sans MS" charset="0"/>
              </a:rPr>
              <a:t>…</a:t>
            </a:r>
            <a:endParaRPr lang="en-GB" sz="3600" kern="1200" dirty="0">
              <a:solidFill>
                <a:schemeClr val="tx1"/>
              </a:solidFill>
              <a:latin typeface="Comic Sans MS" charset="0"/>
              <a:ea typeface="Comic Sans MS" charset="0"/>
              <a:cs typeface="Comic Sans MS" charset="0"/>
            </a:endParaRPr>
          </a:p>
        </p:txBody>
      </p:sp>
      <p:sp>
        <p:nvSpPr>
          <p:cNvPr id="5" name="Rectangle 3"/>
          <p:cNvSpPr txBox="1">
            <a:spLocks noChangeArrowheads="1"/>
          </p:cNvSpPr>
          <p:nvPr/>
        </p:nvSpPr>
        <p:spPr bwMode="auto">
          <a:xfrm>
            <a:off x="827584" y="1628800"/>
            <a:ext cx="7758112" cy="4530725"/>
          </a:xfrm>
          <a:prstGeom prst="rect">
            <a:avLst/>
          </a:prstGeom>
          <a:noFill/>
          <a:ln w="9525">
            <a:noFill/>
            <a:miter lim="800000"/>
            <a:headEnd/>
            <a:tailEnd/>
          </a:ln>
          <a:effectLst/>
        </p:spPr>
        <p:txBody>
          <a:bodyPr/>
          <a:lstStyle/>
          <a:p>
            <a:pPr marL="342900" indent="-342900">
              <a:buFont typeface="Arial" charset="0"/>
              <a:buChar char="•"/>
            </a:pPr>
            <a:r>
              <a:rPr lang="en-GB" sz="2400" dirty="0"/>
              <a:t>The children’s day is more structured. The children have more guidance towards their activities.</a:t>
            </a:r>
          </a:p>
          <a:p>
            <a:pPr marL="342900" indent="-342900">
              <a:buFont typeface="Arial" charset="0"/>
              <a:buChar char="•"/>
            </a:pPr>
            <a:endParaRPr lang="en-GB" sz="2400" dirty="0"/>
          </a:p>
          <a:p>
            <a:pPr marL="342900" indent="-342900">
              <a:buFont typeface="Arial" charset="0"/>
              <a:buChar char="•"/>
            </a:pPr>
            <a:r>
              <a:rPr lang="en-GB" sz="2400" dirty="0"/>
              <a:t>Children are expected to sit and concentrate for longer periods.</a:t>
            </a:r>
          </a:p>
          <a:p>
            <a:pPr marL="342900" indent="-342900">
              <a:buFont typeface="Arial" charset="0"/>
              <a:buChar char="•"/>
            </a:pPr>
            <a:endParaRPr lang="en-GB" sz="2400" dirty="0"/>
          </a:p>
          <a:p>
            <a:pPr marL="342900" indent="-342900">
              <a:buFont typeface="Arial" charset="0"/>
              <a:buChar char="•"/>
            </a:pPr>
            <a:r>
              <a:rPr lang="en-GB" sz="2400" dirty="0"/>
              <a:t>They are expected to listen when someone else is talking, especially at carpet time.</a:t>
            </a:r>
          </a:p>
          <a:p>
            <a:pPr marL="342900" indent="-342900">
              <a:buFont typeface="Arial" charset="0"/>
              <a:buChar char="•"/>
            </a:pPr>
            <a:endParaRPr lang="en-GB" sz="2400" dirty="0"/>
          </a:p>
          <a:p>
            <a:pPr marL="342900" indent="-342900">
              <a:buFont typeface="Arial" charset="0"/>
              <a:buChar char="•"/>
            </a:pPr>
            <a:r>
              <a:rPr lang="en-GB" sz="2400" dirty="0"/>
              <a:t>We organise activities and routines to build independence and confidence.</a:t>
            </a:r>
          </a:p>
        </p:txBody>
      </p:sp>
      <p:pic>
        <p:nvPicPr>
          <p:cNvPr id="2" name="Picture 1"/>
          <p:cNvPicPr>
            <a:picLocks noChangeAspect="1"/>
          </p:cNvPicPr>
          <p:nvPr/>
        </p:nvPicPr>
        <p:blipFill>
          <a:blip r:embed="rId2"/>
          <a:stretch>
            <a:fillRect/>
          </a:stretch>
        </p:blipFill>
        <p:spPr>
          <a:xfrm>
            <a:off x="8039297" y="5718680"/>
            <a:ext cx="975074" cy="876747"/>
          </a:xfrm>
          <a:prstGeom prst="rect">
            <a:avLst/>
          </a:prstGeom>
        </p:spPr>
      </p:pic>
      <p:pic>
        <p:nvPicPr>
          <p:cNvPr id="3" name="Picture 2">
            <a:extLst>
              <a:ext uri="{FF2B5EF4-FFF2-40B4-BE49-F238E27FC236}">
                <a16:creationId xmlns:a16="http://schemas.microsoft.com/office/drawing/2014/main" id="{EC3B8015-365C-4851-9B36-3E857437D2AC}"/>
              </a:ext>
            </a:extLst>
          </p:cNvPr>
          <p:cNvPicPr>
            <a:picLocks noChangeAspect="1"/>
          </p:cNvPicPr>
          <p:nvPr/>
        </p:nvPicPr>
        <p:blipFill>
          <a:blip r:embed="rId3"/>
          <a:stretch>
            <a:fillRect/>
          </a:stretch>
        </p:blipFill>
        <p:spPr>
          <a:xfrm>
            <a:off x="129629" y="5723623"/>
            <a:ext cx="975445" cy="871804"/>
          </a:xfrm>
          <a:prstGeom prst="rect">
            <a:avLst/>
          </a:prstGeom>
        </p:spPr>
      </p:pic>
      <p:pic>
        <p:nvPicPr>
          <p:cNvPr id="6" name="Picture 5">
            <a:extLst>
              <a:ext uri="{FF2B5EF4-FFF2-40B4-BE49-F238E27FC236}">
                <a16:creationId xmlns:a16="http://schemas.microsoft.com/office/drawing/2014/main" id="{1A881A84-04B7-4BFA-A24A-712A0427835B}"/>
              </a:ext>
            </a:extLst>
          </p:cNvPr>
          <p:cNvPicPr>
            <a:picLocks noChangeAspect="1"/>
          </p:cNvPicPr>
          <p:nvPr/>
        </p:nvPicPr>
        <p:blipFill>
          <a:blip r:embed="rId3"/>
          <a:stretch>
            <a:fillRect/>
          </a:stretch>
        </p:blipFill>
        <p:spPr>
          <a:xfrm>
            <a:off x="129629" y="756165"/>
            <a:ext cx="975445" cy="871804"/>
          </a:xfrm>
          <a:prstGeom prst="rect">
            <a:avLst/>
          </a:prstGeom>
        </p:spPr>
      </p:pic>
      <p:pic>
        <p:nvPicPr>
          <p:cNvPr id="7" name="Picture 6">
            <a:extLst>
              <a:ext uri="{FF2B5EF4-FFF2-40B4-BE49-F238E27FC236}">
                <a16:creationId xmlns:a16="http://schemas.microsoft.com/office/drawing/2014/main" id="{1BFBAD73-32B4-4473-9A0D-D8E20D55975F}"/>
              </a:ext>
            </a:extLst>
          </p:cNvPr>
          <p:cNvPicPr>
            <a:picLocks noChangeAspect="1"/>
          </p:cNvPicPr>
          <p:nvPr/>
        </p:nvPicPr>
        <p:blipFill>
          <a:blip r:embed="rId3"/>
          <a:stretch>
            <a:fillRect/>
          </a:stretch>
        </p:blipFill>
        <p:spPr>
          <a:xfrm>
            <a:off x="8039297" y="847725"/>
            <a:ext cx="975445" cy="8718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C236-5635-6043-37B8-D2E9EF68A967}"/>
              </a:ext>
            </a:extLst>
          </p:cNvPr>
          <p:cNvSpPr>
            <a:spLocks noGrp="1"/>
          </p:cNvSpPr>
          <p:nvPr>
            <p:ph type="title"/>
          </p:nvPr>
        </p:nvSpPr>
        <p:spPr/>
        <p:txBody>
          <a:bodyPr/>
          <a:lstStyle/>
          <a:p>
            <a:r>
              <a:rPr lang="en-GB" dirty="0">
                <a:latin typeface="Comic Sans MS"/>
                <a:cs typeface="Arial"/>
              </a:rPr>
              <a:t>Expectations for starting school...</a:t>
            </a:r>
            <a:endParaRPr lang="en-GB" dirty="0">
              <a:latin typeface="Comic Sans MS"/>
            </a:endParaRPr>
          </a:p>
        </p:txBody>
      </p:sp>
      <p:sp>
        <p:nvSpPr>
          <p:cNvPr id="3" name="Content Placeholder 2">
            <a:extLst>
              <a:ext uri="{FF2B5EF4-FFF2-40B4-BE49-F238E27FC236}">
                <a16:creationId xmlns:a16="http://schemas.microsoft.com/office/drawing/2014/main" id="{D7F41CC0-0EB6-85C8-89BE-4B500CBC0AC8}"/>
              </a:ext>
            </a:extLst>
          </p:cNvPr>
          <p:cNvSpPr>
            <a:spLocks noGrp="1"/>
          </p:cNvSpPr>
          <p:nvPr>
            <p:ph idx="1"/>
          </p:nvPr>
        </p:nvSpPr>
        <p:spPr>
          <a:xfrm>
            <a:off x="457200" y="1930879"/>
            <a:ext cx="8229600" cy="4525963"/>
          </a:xfrm>
        </p:spPr>
        <p:txBody>
          <a:bodyPr/>
          <a:lstStyle/>
          <a:p>
            <a:r>
              <a:rPr lang="en-GB" dirty="0">
                <a:latin typeface="Comic Sans MS"/>
                <a:cs typeface="Arial"/>
              </a:rPr>
              <a:t>Children should be able to go to the toilet independently.</a:t>
            </a:r>
          </a:p>
          <a:p>
            <a:r>
              <a:rPr lang="en-GB" dirty="0">
                <a:latin typeface="Comic Sans MS"/>
                <a:cs typeface="Arial"/>
              </a:rPr>
              <a:t>Children should be able to communicate with their friends and adults.</a:t>
            </a:r>
          </a:p>
          <a:p>
            <a:r>
              <a:rPr lang="en-GB" dirty="0">
                <a:latin typeface="Comic Sans MS"/>
                <a:cs typeface="Arial"/>
              </a:rPr>
              <a:t>Children should be able to follow simple instructions.</a:t>
            </a:r>
          </a:p>
        </p:txBody>
      </p:sp>
      <p:pic>
        <p:nvPicPr>
          <p:cNvPr id="5" name="Picture 4" descr="A picture containing text&#10;&#10;Description automatically generated">
            <a:extLst>
              <a:ext uri="{FF2B5EF4-FFF2-40B4-BE49-F238E27FC236}">
                <a16:creationId xmlns:a16="http://schemas.microsoft.com/office/drawing/2014/main" id="{D1494EEE-CB36-6301-EF9E-FD97691C6C4C}"/>
              </a:ext>
            </a:extLst>
          </p:cNvPr>
          <p:cNvPicPr>
            <a:picLocks noChangeAspect="1"/>
          </p:cNvPicPr>
          <p:nvPr/>
        </p:nvPicPr>
        <p:blipFill>
          <a:blip r:embed="rId2"/>
          <a:stretch>
            <a:fillRect/>
          </a:stretch>
        </p:blipFill>
        <p:spPr>
          <a:xfrm>
            <a:off x="129629" y="756165"/>
            <a:ext cx="975445" cy="87180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03CA854-15C0-4778-40E2-FB48C6B8D809}"/>
              </a:ext>
            </a:extLst>
          </p:cNvPr>
          <p:cNvPicPr>
            <a:picLocks noChangeAspect="1"/>
          </p:cNvPicPr>
          <p:nvPr/>
        </p:nvPicPr>
        <p:blipFill>
          <a:blip r:embed="rId2"/>
          <a:stretch>
            <a:fillRect/>
          </a:stretch>
        </p:blipFill>
        <p:spPr>
          <a:xfrm>
            <a:off x="8017048" y="721659"/>
            <a:ext cx="975445" cy="87180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65F2579-F0A3-C8EB-EF7D-5A58655B7ED6}"/>
              </a:ext>
            </a:extLst>
          </p:cNvPr>
          <p:cNvPicPr>
            <a:picLocks noChangeAspect="1"/>
          </p:cNvPicPr>
          <p:nvPr/>
        </p:nvPicPr>
        <p:blipFill>
          <a:blip r:embed="rId2"/>
          <a:stretch>
            <a:fillRect/>
          </a:stretch>
        </p:blipFill>
        <p:spPr>
          <a:xfrm>
            <a:off x="138255" y="5696225"/>
            <a:ext cx="975445" cy="87180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89B5646-8745-9D87-2AEA-783265D1B802}"/>
              </a:ext>
            </a:extLst>
          </p:cNvPr>
          <p:cNvPicPr>
            <a:picLocks noChangeAspect="1"/>
          </p:cNvPicPr>
          <p:nvPr/>
        </p:nvPicPr>
        <p:blipFill>
          <a:blip r:embed="rId2"/>
          <a:stretch>
            <a:fillRect/>
          </a:stretch>
        </p:blipFill>
        <p:spPr>
          <a:xfrm>
            <a:off x="8017048" y="5696225"/>
            <a:ext cx="975445" cy="871804"/>
          </a:xfrm>
          <a:prstGeom prst="rect">
            <a:avLst/>
          </a:prstGeom>
        </p:spPr>
      </p:pic>
    </p:spTree>
    <p:extLst>
      <p:ext uri="{BB962C8B-B14F-4D97-AF65-F5344CB8AC3E}">
        <p14:creationId xmlns:p14="http://schemas.microsoft.com/office/powerpoint/2010/main" val="18256437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FFFFFF"/>
        </a:lt1>
        <a:dk2>
          <a:srgbClr val="0033F1"/>
        </a:dk2>
        <a:lt2>
          <a:srgbClr val="CCFFFF"/>
        </a:lt2>
        <a:accent1>
          <a:srgbClr val="3366CC"/>
        </a:accent1>
        <a:accent2>
          <a:srgbClr val="00B000"/>
        </a:accent2>
        <a:accent3>
          <a:srgbClr val="AAADF7"/>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emplate/>
  <TotalTime>124</TotalTime>
  <Words>1388</Words>
  <Application>Microsoft Office PowerPoint</Application>
  <PresentationFormat>On-screen Show (4:3)</PresentationFormat>
  <Paragraphs>158</Paragraphs>
  <Slides>22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Century Gothic</vt:lpstr>
      <vt:lpstr>Chalkboard</vt:lpstr>
      <vt:lpstr>Comic Sans MS</vt:lpstr>
      <vt:lpstr>Patrick Hand</vt:lpstr>
      <vt:lpstr>Roboto</vt:lpstr>
      <vt:lpstr>Twinkl</vt:lpstr>
      <vt:lpstr>Wingdings</vt:lpstr>
      <vt:lpstr>Wingdings 2</vt:lpstr>
      <vt:lpstr>Default Design</vt:lpstr>
      <vt:lpstr>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things change from Nursery or Preschool…</vt:lpstr>
      <vt:lpstr>Expectations for starting school...</vt:lpstr>
      <vt:lpstr>What is the EYFS?</vt:lpstr>
      <vt:lpstr>A typical day in Star Class…</vt:lpstr>
      <vt:lpstr>Reading</vt:lpstr>
      <vt:lpstr>PowerPoint Presentation</vt:lpstr>
      <vt:lpstr>PowerPoint Presentation</vt:lpstr>
      <vt:lpstr>Healthy Minds and Bodies</vt:lpstr>
      <vt:lpstr>Lunchtime</vt:lpstr>
      <vt:lpstr>Behaviour and Discipline</vt:lpstr>
      <vt:lpstr>Christian Values</vt:lpstr>
      <vt:lpstr>Tapestry</vt:lpstr>
      <vt:lpstr>Class Dojo </vt:lpstr>
      <vt:lpstr>PowerPoint Presentation</vt:lpstr>
      <vt:lpstr>Thank you for listening.  We are really looking forward to your child joining Star Class!   Communication is key, please talk to us if you have any questions or worries.</vt:lpstr>
    </vt:vector>
  </TitlesOfParts>
  <Company>Bolton LEA Schools ICT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Any Authorised User</dc:creator>
  <cp:lastModifiedBy>Alison Cole</cp:lastModifiedBy>
  <cp:revision>194</cp:revision>
  <cp:lastPrinted>2017-09-19T11:18:36Z</cp:lastPrinted>
  <dcterms:created xsi:type="dcterms:W3CDTF">2007-01-16T21:35:11Z</dcterms:created>
  <dcterms:modified xsi:type="dcterms:W3CDTF">2024-04-24T15:35:14Z</dcterms:modified>
</cp:coreProperties>
</file>